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35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8583" y="627688"/>
            <a:ext cx="6550702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58583" y="3107363"/>
            <a:ext cx="655070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19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77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02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29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828" y="794479"/>
            <a:ext cx="6503936" cy="225398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3828" y="3075457"/>
            <a:ext cx="6503936" cy="986878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0009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73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36095" y="1825625"/>
            <a:ext cx="4278755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4241279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89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38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61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76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74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45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095" y="365126"/>
            <a:ext cx="863433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contrasting" dir="t"/>
            </a:scene3d>
            <a:sp3d extrusionH="57150" contourW="12700" prstMaterial="plastic">
              <a:bevelT w="38100" h="38100"/>
              <a:contourClr>
                <a:srgbClr val="002060"/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6095" y="1825625"/>
            <a:ext cx="8634334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690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0D26"/>
          </a:solidFill>
          <a:effectLst/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091A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091A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091A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91A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91A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3312367"/>
          </a:xfrm>
        </p:spPr>
        <p:txBody>
          <a:bodyPr>
            <a:normAutofit fontScale="90000"/>
          </a:bodyPr>
          <a:lstStyle/>
          <a:p>
            <a:r>
              <a:rPr lang="ru-RU" sz="6400" dirty="0" smtClean="0"/>
              <a:t>Исследование качества воды и способов её очистки</a:t>
            </a:r>
            <a:endParaRPr lang="ru-RU" sz="6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077072"/>
            <a:ext cx="8496944" cy="187220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Выполнил: ученик 4Б класса Букин Сергей 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МОУ Ивняковская общеобразовательная школа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Учитель: Виноградова И.Н.                                  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41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36095" y="260649"/>
            <a:ext cx="8634334" cy="288032"/>
          </a:xfrm>
        </p:spPr>
        <p:txBody>
          <a:bodyPr>
            <a:noAutofit/>
          </a:bodyPr>
          <a:lstStyle/>
          <a:p>
            <a:r>
              <a:rPr lang="ru-RU" sz="1800" dirty="0" smtClean="0"/>
              <a:t>Этапы проведения опыта</a:t>
            </a:r>
            <a:endParaRPr lang="ru-RU" sz="1800" dirty="0"/>
          </a:p>
        </p:txBody>
      </p:sp>
      <p:pic>
        <p:nvPicPr>
          <p:cNvPr id="2050" name="Picture 2" descr="C:\Users\Любовь\Desktop\ФОТОАППАРАТ\DCIM\141___03\IMG_29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3" y="620688"/>
            <a:ext cx="4536503" cy="266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Любовь\Desktop\ФОТОАППАРАТ\DCIM\141___03\IMG_2992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3378" y="3335454"/>
            <a:ext cx="4149545" cy="328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Любовь\Desktop\ФОТОАППАРАТ\DCIM\141___03\IMG_29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66428"/>
            <a:ext cx="4176464" cy="263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Любовь\Desktop\ФОТОАППАРАТ\DCIM\141___03\IMG_29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305014"/>
            <a:ext cx="453650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796" y="2584593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1) Приготовили «грязную» воду для опыта(смешали воду с землей и маслом)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716016" y="2758672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2) Собрали установку для фильтрования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7503" y="5877272"/>
            <a:ext cx="3672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3) Провели фильтрование «грязной» воды 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743417" y="5971051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4) Результат: вода очистилась от частичек земли и масла и стала чистой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7064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>
            <a:normAutofit fontScale="90000"/>
          </a:bodyPr>
          <a:lstStyle/>
          <a:p>
            <a:r>
              <a:rPr lang="ru-RU" dirty="0"/>
              <a:t>В</a:t>
            </a:r>
            <a:r>
              <a:rPr lang="ru-RU" dirty="0" smtClean="0"/>
              <a:t>ЫВОДЫ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908720"/>
            <a:ext cx="8280919" cy="54726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/>
              <a:t>1) Ознакомились с литературой по теме исследования, из которой узнали об огромной роли воды для жизни живых существ и необходимости ее охраны от загрязнения.</a:t>
            </a:r>
          </a:p>
          <a:p>
            <a:pPr marL="0" indent="0" algn="just">
              <a:buNone/>
            </a:pPr>
            <a:r>
              <a:rPr lang="ru-RU" sz="2000" dirty="0" smtClean="0"/>
              <a:t>2) Ознакомились с простейшими методами определения качества воды, которые можно проводить в домашних условиях.</a:t>
            </a:r>
          </a:p>
          <a:p>
            <a:pPr marL="0" indent="0" algn="just">
              <a:buNone/>
            </a:pPr>
            <a:r>
              <a:rPr lang="ru-RU" sz="2000" dirty="0" smtClean="0"/>
              <a:t>3) Самой чистой и пригодной для питья оказалась бутилированная вода. Водопроводная и речная вода содержат примеси и поэтому без предварительной очистки ее пить нельзя.</a:t>
            </a:r>
          </a:p>
          <a:p>
            <a:pPr marL="0" indent="0" algn="just">
              <a:buNone/>
            </a:pPr>
            <a:r>
              <a:rPr lang="ru-RU" sz="2000" dirty="0" smtClean="0"/>
              <a:t>4) Фильтрование – один из эффективных и доступных методов очистки воды, о чем мы убедились на практическом опыте.</a:t>
            </a:r>
          </a:p>
          <a:p>
            <a:pPr marL="0" indent="0" algn="just">
              <a:buNone/>
            </a:pPr>
            <a:endParaRPr lang="ru-RU" sz="2000" dirty="0"/>
          </a:p>
          <a:p>
            <a:pPr marL="0" indent="0" algn="ctr">
              <a:buNone/>
            </a:pPr>
            <a:r>
              <a:rPr lang="ru-RU" sz="2000" b="1" u="sng" dirty="0" smtClean="0"/>
              <a:t>Список литературы</a:t>
            </a:r>
          </a:p>
          <a:p>
            <a:pPr marL="0" indent="0" algn="just">
              <a:buNone/>
            </a:pPr>
            <a:r>
              <a:rPr lang="ru-RU" sz="2000" dirty="0" smtClean="0"/>
              <a:t>1)   Большая детская энциклопедия. – М.: Махаон, 2013. – 334 с.</a:t>
            </a:r>
          </a:p>
          <a:p>
            <a:pPr marL="0" indent="0" algn="just">
              <a:buNone/>
            </a:pPr>
            <a:r>
              <a:rPr lang="ru-RU" sz="2000" dirty="0" smtClean="0"/>
              <a:t>2) Волкова Е.В., </a:t>
            </a:r>
            <a:r>
              <a:rPr lang="ru-RU" sz="2000" dirty="0" err="1" smtClean="0"/>
              <a:t>Микерин</a:t>
            </a:r>
            <a:r>
              <a:rPr lang="ru-RU" sz="2000" dirty="0" smtClean="0"/>
              <a:t> С.Л. Играем в ученых. Проводим эксперименты с водой, магнитом, движением, весом. – Новосибирск: </a:t>
            </a:r>
            <a:r>
              <a:rPr lang="ru-RU" sz="2000" dirty="0" err="1" smtClean="0"/>
              <a:t>Сиб</a:t>
            </a:r>
            <a:r>
              <a:rPr lang="ru-RU" sz="2000" dirty="0" smtClean="0"/>
              <a:t>. унив. </a:t>
            </a:r>
            <a:r>
              <a:rPr lang="ru-RU" sz="2000" dirty="0"/>
              <a:t>и</a:t>
            </a:r>
            <a:r>
              <a:rPr lang="ru-RU" sz="2000" dirty="0" smtClean="0"/>
              <a:t>зд-во, 2008 – 256 с.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5813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2050" name="Picture 2" descr="C:\Users\Любовь\Downloads\DSC007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349" y="2348880"/>
            <a:ext cx="525658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03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476672"/>
            <a:ext cx="8496944" cy="1296144"/>
          </a:xfrm>
        </p:spPr>
        <p:txBody>
          <a:bodyPr/>
          <a:lstStyle/>
          <a:p>
            <a:pPr algn="just"/>
            <a:r>
              <a:rPr lang="ru-RU" sz="3600" dirty="0" smtClean="0"/>
              <a:t>Цель исследования – </a:t>
            </a:r>
            <a:r>
              <a:rPr lang="ru-RU" sz="2400" dirty="0" smtClean="0"/>
              <a:t>изучить качество воды и способы ее очистки.</a:t>
            </a:r>
            <a:endParaRPr lang="ru-RU" sz="2400" dirty="0"/>
          </a:p>
        </p:txBody>
      </p:sp>
      <p:sp>
        <p:nvSpPr>
          <p:cNvPr id="5" name="Подзаголовок 4"/>
          <p:cNvSpPr>
            <a:spLocks noGrp="1"/>
          </p:cNvSpPr>
          <p:nvPr>
            <p:ph idx="1"/>
          </p:nvPr>
        </p:nvSpPr>
        <p:spPr>
          <a:xfrm>
            <a:off x="251520" y="1700808"/>
            <a:ext cx="8496944" cy="482453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b="1" dirty="0" smtClean="0"/>
              <a:t>Объект исследования </a:t>
            </a:r>
            <a:r>
              <a:rPr lang="ru-RU" dirty="0" smtClean="0"/>
              <a:t>– вода из трех разных источников 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000" dirty="0" smtClean="0"/>
              <a:t>Водопроводная вода (из-под крана)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000" dirty="0" smtClean="0"/>
              <a:t>Питьевая бутилированная вода «Святой источник»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000" dirty="0" smtClean="0"/>
              <a:t>Речная вода (проба взята из реки Касть ) </a:t>
            </a:r>
          </a:p>
          <a:p>
            <a:pPr marL="0" indent="0">
              <a:buNone/>
            </a:pPr>
            <a:r>
              <a:rPr lang="ru-RU" b="1" dirty="0" smtClean="0"/>
              <a:t>Задачи исследования:</a:t>
            </a:r>
          </a:p>
          <a:p>
            <a:pPr marL="0" indent="0">
              <a:buNone/>
            </a:pPr>
            <a:r>
              <a:rPr lang="ru-RU" sz="2000" dirty="0" smtClean="0"/>
              <a:t>1) Изучить роль воды для жизни живых существ</a:t>
            </a:r>
          </a:p>
          <a:p>
            <a:pPr marL="0" indent="0">
              <a:buNone/>
            </a:pPr>
            <a:r>
              <a:rPr lang="ru-RU" sz="2000" dirty="0" smtClean="0"/>
              <a:t>2) Освоить простейшие методы определения качества воды</a:t>
            </a:r>
          </a:p>
          <a:p>
            <a:pPr marL="0" indent="0">
              <a:buNone/>
            </a:pPr>
            <a:r>
              <a:rPr lang="ru-RU" sz="2000" dirty="0" smtClean="0"/>
              <a:t>3) Провести сравнительный анализ качества воды из трех разных источников</a:t>
            </a:r>
          </a:p>
          <a:p>
            <a:pPr marL="0" indent="0">
              <a:buNone/>
            </a:pPr>
            <a:r>
              <a:rPr lang="ru-RU" sz="2000" dirty="0"/>
              <a:t>4</a:t>
            </a:r>
            <a:r>
              <a:rPr lang="ru-RU" sz="2000" dirty="0" smtClean="0"/>
              <a:t>) Освоить один из способов очистки воды - фильтрование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6276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/>
          <a:lstStyle/>
          <a:p>
            <a:pPr algn="ctr"/>
            <a:r>
              <a:rPr lang="ru-RU" sz="2800" dirty="0" smtClean="0"/>
              <a:t>Вода – необходимое условие жизни!</a:t>
            </a:r>
            <a:endParaRPr lang="ru-RU" sz="2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4248472" cy="5400600"/>
          </a:xfrm>
        </p:spPr>
      </p:pic>
      <p:sp>
        <p:nvSpPr>
          <p:cNvPr id="9" name="Объект 8"/>
          <p:cNvSpPr>
            <a:spLocks noGrp="1"/>
          </p:cNvSpPr>
          <p:nvPr>
            <p:ph sz="half" idx="4294967295"/>
          </p:nvPr>
        </p:nvSpPr>
        <p:spPr>
          <a:xfrm>
            <a:off x="4571999" y="1052513"/>
            <a:ext cx="4464497" cy="5544839"/>
          </a:xfrm>
        </p:spPr>
        <p:txBody>
          <a:bodyPr>
            <a:normAutofit/>
          </a:bodyPr>
          <a:lstStyle/>
          <a:p>
            <a:pPr algn="just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ru-RU" sz="1800" dirty="0" smtClean="0"/>
              <a:t>Вода является основой жизни на Земле.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ru-RU" sz="1800" dirty="0" smtClean="0"/>
              <a:t>Большую часть поверхности Земли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(71 %) занимает вода.</a:t>
            </a: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ru-RU" sz="1800" dirty="0" smtClean="0"/>
              <a:t>Для многих живых существ на Земле вода является средой обитания.</a:t>
            </a: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ru-RU" sz="1800" dirty="0" smtClean="0"/>
              <a:t>Вода входит в состав любого живого организма. В теле животных вода обычно составляет больше половины массы.  Человек на 70% - 80% состоит из воды.</a:t>
            </a: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ru-RU" sz="1800" dirty="0" smtClean="0"/>
              <a:t>С участием воды протекают основные процессы жизнедеятельности в организме: дыхание, пищеварение, выделение, обмен  веществ.</a:t>
            </a: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ru-RU" sz="1800" dirty="0" smtClean="0"/>
              <a:t>Для поддержания здоровья человека большое значение имеет качество употребляемой воды.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96904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Определение органолептических показателей воды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764704"/>
            <a:ext cx="8640960" cy="1224136"/>
          </a:xfrm>
        </p:spPr>
        <p:txBody>
          <a:bodyPr>
            <a:normAutofit/>
          </a:bodyPr>
          <a:lstStyle/>
          <a:p>
            <a:pPr algn="just"/>
            <a:r>
              <a:rPr lang="ru-RU" b="0" dirty="0"/>
              <a:t>В </a:t>
            </a:r>
            <a:r>
              <a:rPr lang="ru-RU" b="0" dirty="0" smtClean="0"/>
              <a:t>три стакана </a:t>
            </a:r>
            <a:r>
              <a:rPr lang="ru-RU" b="0" dirty="0"/>
              <a:t>налили равное количество воды </a:t>
            </a:r>
            <a:r>
              <a:rPr lang="ru-RU" b="0" dirty="0" smtClean="0"/>
              <a:t>из </a:t>
            </a:r>
            <a:r>
              <a:rPr lang="ru-RU" b="0" dirty="0"/>
              <a:t>разных источников.  Далее определяли органолептические свойства воды в каждом </a:t>
            </a:r>
            <a:r>
              <a:rPr lang="ru-RU" b="0" dirty="0" smtClean="0"/>
              <a:t>из стаканов</a:t>
            </a:r>
            <a:r>
              <a:rPr lang="ru-RU" b="0" dirty="0"/>
              <a:t>. 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60848"/>
            <a:ext cx="4464496" cy="4392488"/>
          </a:xfrm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860032" y="1988840"/>
            <a:ext cx="4032448" cy="475252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000" b="1" dirty="0" smtClean="0"/>
              <a:t>Органолептические свойства воды</a:t>
            </a:r>
            <a:r>
              <a:rPr lang="ru-RU" sz="2000" dirty="0" smtClean="0"/>
              <a:t> – </a:t>
            </a:r>
            <a:r>
              <a:rPr lang="ru-RU" sz="2200" dirty="0" smtClean="0"/>
              <a:t>это такие свойства воды, которые определяются с помощью органов чувств человека и оцениваются по интенсивности восприятия. </a:t>
            </a:r>
          </a:p>
          <a:p>
            <a:pPr marL="0" indent="0" algn="just">
              <a:buNone/>
            </a:pPr>
            <a:r>
              <a:rPr lang="ru-RU" sz="2200" dirty="0" smtClean="0"/>
              <a:t>К органолептическим свойствам относятся: </a:t>
            </a:r>
          </a:p>
          <a:p>
            <a:pPr algn="just"/>
            <a:r>
              <a:rPr lang="ru-RU" sz="2200" dirty="0" smtClean="0"/>
              <a:t>Цвет </a:t>
            </a:r>
          </a:p>
          <a:p>
            <a:pPr algn="just"/>
            <a:r>
              <a:rPr lang="ru-RU" sz="2200" dirty="0"/>
              <a:t>З</a:t>
            </a:r>
            <a:r>
              <a:rPr lang="ru-RU" sz="2200" dirty="0" smtClean="0"/>
              <a:t>апах</a:t>
            </a:r>
          </a:p>
          <a:p>
            <a:pPr algn="just"/>
            <a:r>
              <a:rPr lang="ru-RU" sz="2200" dirty="0" smtClean="0"/>
              <a:t>Вкус</a:t>
            </a:r>
          </a:p>
          <a:p>
            <a:pPr algn="just"/>
            <a:r>
              <a:rPr lang="ru-RU" sz="2200" dirty="0" smtClean="0"/>
              <a:t>Прозрачность</a:t>
            </a:r>
          </a:p>
          <a:p>
            <a:pPr marL="0" indent="0" algn="just">
              <a:buNone/>
            </a:pPr>
            <a:r>
              <a:rPr lang="ru-RU" sz="2200" dirty="0" smtClean="0"/>
              <a:t>По результатам определения органолептических свойств была составлена таблица.</a:t>
            </a:r>
          </a:p>
          <a:p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181247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47"/>
            <a:ext cx="7886700" cy="1407691"/>
          </a:xfrm>
        </p:spPr>
        <p:txBody>
          <a:bodyPr/>
          <a:lstStyle/>
          <a:p>
            <a:pPr algn="ctr"/>
            <a:r>
              <a:rPr lang="ru-RU" sz="3200" dirty="0" smtClean="0"/>
              <a:t>Органолептические показатели воды из разных источников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0815471"/>
              </p:ext>
            </p:extLst>
          </p:nvPr>
        </p:nvGraphicFramePr>
        <p:xfrm>
          <a:off x="323528" y="1340768"/>
          <a:ext cx="8640960" cy="5256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6912"/>
                <a:gridCol w="1966912"/>
                <a:gridCol w="1966912"/>
                <a:gridCol w="2740224"/>
              </a:tblGrid>
              <a:tr h="894344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Органолептичес</a:t>
                      </a:r>
                      <a:r>
                        <a:rPr lang="ru-RU" dirty="0" smtClean="0"/>
                        <a:t>-</a:t>
                      </a:r>
                    </a:p>
                    <a:p>
                      <a:pPr algn="ctr"/>
                      <a:r>
                        <a:rPr lang="ru-RU" dirty="0" smtClean="0"/>
                        <a:t>кие 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Водопроводная вода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Питьевая вода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Речная вода</a:t>
                      </a:r>
                      <a:endParaRPr lang="ru-RU" dirty="0"/>
                    </a:p>
                  </a:txBody>
                  <a:tcPr/>
                </a:tc>
              </a:tr>
              <a:tr h="55020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Цвет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Бесцветная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Бесцветная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Бесцветная</a:t>
                      </a:r>
                      <a:endParaRPr lang="ru-RU" sz="2000" dirty="0"/>
                    </a:p>
                  </a:txBody>
                  <a:tcPr/>
                </a:tc>
              </a:tr>
              <a:tr h="118560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Запах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Небольшой химический запах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Без запаха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Рыбный запах</a:t>
                      </a:r>
                      <a:endParaRPr lang="ru-RU" sz="2000" dirty="0"/>
                    </a:p>
                  </a:txBody>
                  <a:tcPr/>
                </a:tc>
              </a:tr>
              <a:tr h="93188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Вкус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Слабо определяемый привкус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Без вкуса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Без вкуса</a:t>
                      </a:r>
                      <a:endParaRPr lang="ru-RU" sz="2000" dirty="0"/>
                    </a:p>
                  </a:txBody>
                  <a:tcPr/>
                </a:tc>
              </a:tr>
              <a:tr h="55020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Прозрачность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Прозрачная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Прозрачная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Взвесь</a:t>
                      </a:r>
                      <a:endParaRPr lang="ru-RU" sz="2000" dirty="0"/>
                    </a:p>
                  </a:txBody>
                  <a:tcPr/>
                </a:tc>
              </a:tr>
              <a:tr h="107037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Осадок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Нет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Нет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 Есть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673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3"/>
            <a:ext cx="78867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Жесткость воды и способы ее определения</a:t>
            </a:r>
            <a:endParaRPr lang="ru-RU" sz="2800" b="1" dirty="0"/>
          </a:p>
        </p:txBody>
      </p:sp>
      <p:sp>
        <p:nvSpPr>
          <p:cNvPr id="7" name="Текст 6"/>
          <p:cNvSpPr>
            <a:spLocks noGrp="1"/>
          </p:cNvSpPr>
          <p:nvPr>
            <p:ph idx="1"/>
          </p:nvPr>
        </p:nvSpPr>
        <p:spPr>
          <a:xfrm>
            <a:off x="2586286" y="908720"/>
            <a:ext cx="6378202" cy="5904656"/>
          </a:xfrm>
        </p:spPr>
        <p:txBody>
          <a:bodyPr>
            <a:normAutofit lnSpcReduction="10000"/>
          </a:bodyPr>
          <a:lstStyle/>
          <a:p>
            <a:pPr algn="just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ru-RU" sz="2000" b="0" dirty="0" smtClean="0"/>
              <a:t>Жесткость воды – это свойство воды, связанное с содержанием в ней солей металлов, главным образом кальция и магния. </a:t>
            </a: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ru-RU" sz="2000" b="0" dirty="0" smtClean="0"/>
              <a:t>Повышенное содержание солей в воде делает ее жесткой. Постоянное употребление такой воды может приводить к отложению солей в почках, суставах, печени. Кроме того, жесткая вода может вызывать раздражение и шелушение кожи. </a:t>
            </a: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ru-RU" sz="2000" b="0" dirty="0" smtClean="0"/>
              <a:t>Использование жесткой воды в хозяйстве приводит к возникновению накипи, которая вредит сантехнике, бытовым приборам, системе отопления. </a:t>
            </a: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ru-RU" sz="2000" dirty="0" smtClean="0"/>
              <a:t>Существуют несколько способов определения жесткости воды. В лабораторных условиях для определения жесткости воды используют реактивы и специальные приборы. С помощью этих методов определяют точную концентрацию содержания солей в воде. Одним из «домашних» способов определения жесткости воды является мыльный способ.</a:t>
            </a:r>
            <a:endParaRPr lang="ru-RU" sz="2000" b="0" dirty="0"/>
          </a:p>
        </p:txBody>
      </p:sp>
      <p:pic>
        <p:nvPicPr>
          <p:cNvPr id="1026" name="Picture 2" descr="C:\Users\Любовь\Desktop\ПРоект 4 б\jestkaja_voda_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68" y="2060848"/>
            <a:ext cx="216024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59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1"/>
            <a:ext cx="8424936" cy="50405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/>
              <a:t>Определение жесткости воды «мыльным способом»</a:t>
            </a:r>
            <a:endParaRPr lang="ru-RU" sz="2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92896"/>
            <a:ext cx="5184576" cy="4248472"/>
          </a:xfrm>
        </p:spPr>
      </p:pic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251520" y="548680"/>
            <a:ext cx="8605143" cy="180082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 smtClean="0"/>
              <a:t>Известно, что чем жестче вода, тем хуже пенится в ней мыло, так как соли кальция и магния образуют с моющими веществами нерастворимые соединения.</a:t>
            </a:r>
          </a:p>
          <a:p>
            <a:pPr marL="0" indent="0" algn="just">
              <a:buNone/>
            </a:pPr>
            <a:r>
              <a:rPr lang="ru-RU" sz="1800" u="sng" dirty="0" smtClean="0"/>
              <a:t>Для определения жесткости воды провели следующий опыт</a:t>
            </a:r>
            <a:r>
              <a:rPr lang="ru-RU" sz="1800" dirty="0" smtClean="0"/>
              <a:t>: в каждый из трех стаканов с водой поместили одинаковое количество мыльной стружки, интенсивно размешали для образования пены и оставили на некоторое время. </a:t>
            </a:r>
            <a:endParaRPr lang="ru-RU" sz="1800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294967295"/>
          </p:nvPr>
        </p:nvSpPr>
        <p:spPr>
          <a:xfrm>
            <a:off x="5652121" y="2420938"/>
            <a:ext cx="3312367" cy="43449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u="sng" dirty="0" smtClean="0"/>
              <a:t>Результаты опыта: </a:t>
            </a:r>
            <a:r>
              <a:rPr lang="ru-RU" sz="1800" dirty="0" smtClean="0"/>
              <a:t>самый высокий столб пены наблюдался в стакане с питьевой водой, а самый низкий – в стаканах с водопроводной и речной водой. </a:t>
            </a:r>
          </a:p>
          <a:p>
            <a:pPr marL="0" indent="0" algn="just">
              <a:buNone/>
            </a:pPr>
            <a:r>
              <a:rPr lang="ru-RU" sz="1800" u="sng" dirty="0" smtClean="0"/>
              <a:t>Вывод: </a:t>
            </a:r>
            <a:r>
              <a:rPr lang="ru-RU" sz="1800" dirty="0" smtClean="0"/>
              <a:t>питьевая вода самая мягкая, что вполне объяснимо, так как она очищенная. Речная и водопроводная вода очистке не подлежали, поэтому в ней присутствует гораздо большее содержание солей. Такую воду пить нельзя!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94170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65127"/>
            <a:ext cx="8690917" cy="68761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Определение в воде химических примесей с </a:t>
            </a:r>
            <a:r>
              <a:rPr lang="ru-RU" sz="2000" dirty="0" smtClean="0"/>
              <a:t>помощью перманганата калия</a:t>
            </a:r>
            <a:endParaRPr lang="ru-RU" sz="20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236095" y="980728"/>
            <a:ext cx="8512369" cy="144016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1600" dirty="0" smtClean="0"/>
              <a:t>Для определения наличия в воде химических примесей в каждый из стаканов добавили раствор марганцовки. Через некоторое время оценили цвет воды в каждом из стаканов.</a:t>
            </a:r>
          </a:p>
          <a:p>
            <a:pPr marL="0" indent="0" algn="just">
              <a:buNone/>
            </a:pPr>
            <a:r>
              <a:rPr lang="ru-RU" sz="1600" b="1" u="sng" dirty="0" smtClean="0"/>
              <a:t>Результаты: </a:t>
            </a:r>
            <a:r>
              <a:rPr lang="ru-RU" sz="1600" dirty="0" smtClean="0"/>
              <a:t>в стакане с питьевой водой цвет остался розовым. В стаканах с водопроводной и речной водой раствор приобрел коричневатый оттенок. Это объясняется тем, что марганцовка вступила в реакцию с химическими соединениями, находящимися в воде.</a:t>
            </a:r>
            <a:endParaRPr lang="ru-RU" sz="1600" dirty="0"/>
          </a:p>
        </p:txBody>
      </p:sp>
      <p:pic>
        <p:nvPicPr>
          <p:cNvPr id="1026" name="Picture 2" descr="C:\Users\Любовь\Desktop\ФОТОАППАРАТ\DCIM\141___03\IMG_29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849694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2924944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Цвет не поменялся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779912" y="2836967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Цвет воды стал розово-коричневым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20029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435280" cy="354368"/>
          </a:xfrm>
        </p:spPr>
        <p:txBody>
          <a:bodyPr>
            <a:noAutofit/>
          </a:bodyPr>
          <a:lstStyle/>
          <a:p>
            <a:r>
              <a:rPr lang="ru-RU" sz="2800" dirty="0" smtClean="0"/>
              <a:t>Ф и л ь т р о в а н и е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51520" y="692696"/>
            <a:ext cx="8640960" cy="86409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 smtClean="0">
                <a:solidFill>
                  <a:schemeClr val="tx2"/>
                </a:solidFill>
              </a:rPr>
              <a:t>Фильтрование</a:t>
            </a:r>
            <a:r>
              <a:rPr lang="ru-RU" sz="1800" dirty="0" smtClean="0"/>
              <a:t> – один из самых распространенных способов очистки воды, основанный на удалении из воды взвешенных частиц при прохождении ее через фильтр. </a:t>
            </a:r>
            <a:endParaRPr lang="ru-RU" sz="180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5112568" cy="4752528"/>
          </a:xfrm>
        </p:spPr>
      </p:pic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5436096" y="1556792"/>
            <a:ext cx="3456384" cy="5400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b="1" u="sng" dirty="0" smtClean="0"/>
              <a:t>Установка для фильтрования </a:t>
            </a:r>
            <a:r>
              <a:rPr lang="ru-RU" sz="1600" dirty="0" smtClean="0"/>
              <a:t>состоит из 4 вставленных друг в друга емкостей, каждый из которых наполнен фильтрующим материалом:</a:t>
            </a:r>
          </a:p>
          <a:p>
            <a:pPr marL="0" indent="0" algn="just">
              <a:buNone/>
            </a:pPr>
            <a:r>
              <a:rPr lang="ru-RU" sz="1600" dirty="0" smtClean="0"/>
              <a:t>1)Гравий – улавливает самые крупные частицы</a:t>
            </a:r>
          </a:p>
          <a:p>
            <a:pPr marL="0" indent="0" algn="just">
              <a:buNone/>
            </a:pPr>
            <a:r>
              <a:rPr lang="ru-RU" sz="1600" dirty="0" smtClean="0"/>
              <a:t>2)Песок – способен удерживать более мелкие частицы грязи</a:t>
            </a:r>
          </a:p>
          <a:p>
            <a:pPr marL="0" indent="0" algn="just">
              <a:buNone/>
            </a:pPr>
            <a:r>
              <a:rPr lang="ru-RU" sz="1600" dirty="0" smtClean="0"/>
              <a:t>3) Активированный уголь имеет шероховатую поверхность и поэтому задерживает некоторые химические вещества, улучшает вкус и запах воды.</a:t>
            </a:r>
          </a:p>
          <a:p>
            <a:pPr marL="0" indent="0" algn="just">
              <a:buNone/>
            </a:pPr>
            <a:r>
              <a:rPr lang="ru-RU" sz="1600" dirty="0" smtClean="0"/>
              <a:t>4) Фильтровальная бумага – способна задерживать даже очень самые мелкие частицы благодаря тому, что расстояние между волокнами бумаги очень маленькое.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17622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да 2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вода 1" id="{18583E30-9F30-41C9-B19B-F2F8AE5DF93D}" vid="{35FA96C5-6DF5-41A3-823F-DC00A6FF13B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</Template>
  <TotalTime>1026</TotalTime>
  <Words>960</Words>
  <Application>Microsoft Office PowerPoint</Application>
  <PresentationFormat>Экран (4:3)</PresentationFormat>
  <Paragraphs>94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вода 2</vt:lpstr>
      <vt:lpstr>Исследование качества воды и способов её очистки</vt:lpstr>
      <vt:lpstr>Цель исследования – изучить качество воды и способы ее очистки.</vt:lpstr>
      <vt:lpstr>Вода – необходимое условие жизни!</vt:lpstr>
      <vt:lpstr>Определение органолептических показателей воды</vt:lpstr>
      <vt:lpstr>Органолептические показатели воды из разных источников</vt:lpstr>
      <vt:lpstr>Жесткость воды и способы ее определения</vt:lpstr>
      <vt:lpstr>Определение жесткости воды «мыльным способом»</vt:lpstr>
      <vt:lpstr>Определение в воде химических примесей с помощью перманганата калия</vt:lpstr>
      <vt:lpstr>Ф и л ь т р о в а н и е</vt:lpstr>
      <vt:lpstr>Этапы проведения опыта</vt:lpstr>
      <vt:lpstr>ВЫВОДЫ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Исследование качества воды и способов её очистки</dc:title>
  <cp:lastModifiedBy>Любовь</cp:lastModifiedBy>
  <cp:revision>57</cp:revision>
  <dcterms:modified xsi:type="dcterms:W3CDTF">2018-04-23T11:42:38Z</dcterms:modified>
</cp:coreProperties>
</file>