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Рисунок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270000"/>
            <a:ext cx="777240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569914"/>
            <a:ext cx="7772400" cy="2387600"/>
          </a:xfrm>
        </p:spPr>
        <p:txBody>
          <a:bodyPr anchor="b"/>
          <a:lstStyle>
            <a:lvl1pPr algn="ctr">
              <a:defRPr sz="6000" b="1" cap="none" spc="50">
                <a:ln w="9525" cmpd="sng">
                  <a:solidFill>
                    <a:schemeClr val="bg1"/>
                  </a:solidFill>
                  <a:prstDash val="solid"/>
                </a:ln>
                <a:solidFill>
                  <a:schemeClr val="bg1"/>
                </a:solidFill>
                <a:effectLst>
                  <a:glow rad="38100">
                    <a:schemeClr val="accent1">
                      <a:alpha val="40000"/>
                    </a:schemeClr>
                  </a:glow>
                  <a:outerShdw blurRad="50800" dist="38100" algn="l" rotWithShape="0">
                    <a:prstClr val="black">
                      <a:alpha val="4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5" name="Date Placeholder 3"/>
          <p:cNvSpPr>
            <a:spLocks noGrp="1"/>
          </p:cNvSpPr>
          <p:nvPr>
            <p:ph type="dt" sz="half" idx="10"/>
          </p:nvPr>
        </p:nvSpPr>
        <p:spPr/>
        <p:txBody>
          <a:bodyPr/>
          <a:lstStyle>
            <a:lvl1pPr>
              <a:defRPr/>
            </a:lvl1pPr>
          </a:lstStyle>
          <a:p>
            <a:fld id="{B4C71EC6-210F-42DE-9C53-41977AD35B3D}" type="datetimeFigureOut">
              <a:rPr lang="ru-RU" smtClean="0"/>
              <a:t>03.04.2017</a:t>
            </a:fld>
            <a:endParaRPr lang="ru-RU"/>
          </a:p>
        </p:txBody>
      </p:sp>
      <p:sp>
        <p:nvSpPr>
          <p:cNvPr id="6" name="Footer Placeholder 4"/>
          <p:cNvSpPr>
            <a:spLocks noGrp="1"/>
          </p:cNvSpPr>
          <p:nvPr>
            <p:ph type="ftr" sz="quarter" idx="11"/>
          </p:nvPr>
        </p:nvSpPr>
        <p:spPr/>
        <p:txBody>
          <a:bodyPr/>
          <a:lstStyle>
            <a:lvl1pPr>
              <a:defRPr/>
            </a:lvl1pPr>
          </a:lstStyle>
          <a:p>
            <a:endParaRPr lang="ru-RU"/>
          </a:p>
        </p:txBody>
      </p:sp>
      <p:sp>
        <p:nvSpPr>
          <p:cNvPr id="7" name="Slide Number Placeholder 5"/>
          <p:cNvSpPr>
            <a:spLocks noGrp="1"/>
          </p:cNvSpPr>
          <p:nvPr>
            <p:ph type="sldNum" sz="quarter" idx="12"/>
          </p:nvPr>
        </p:nvSpPr>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166546597"/>
      </p:ext>
    </p:extLst>
  </p:cSld>
  <p:clrMapOvr>
    <a:masterClrMapping/>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fld id="{B4C71EC6-210F-42DE-9C53-41977AD35B3D}" type="datetimeFigureOut">
              <a:rPr lang="ru-RU" smtClean="0"/>
              <a:t>03.04.2017</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76482370"/>
      </p:ext>
    </p:extLst>
  </p:cSld>
  <p:clrMapOvr>
    <a:masterClrMapping/>
  </p:clrMapOvr>
  <p:transition>
    <p:rand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fld id="{B4C71EC6-210F-42DE-9C53-41977AD35B3D}" type="datetimeFigureOut">
              <a:rPr lang="ru-RU" smtClean="0"/>
              <a:t>03.04.2017</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719739491"/>
      </p:ext>
    </p:extLst>
  </p:cSld>
  <p:clrMapOvr>
    <a:masterClrMapping/>
  </p:clrMapOvr>
  <p:transition>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4" name="Рисунок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17475"/>
            <a:ext cx="890270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b="1" cap="none" spc="50">
                <a:ln w="9525" cmpd="sng">
                  <a:solidFill>
                    <a:schemeClr val="bg1"/>
                  </a:solidFill>
                  <a:prstDash val="solid"/>
                </a:ln>
                <a:solidFill>
                  <a:srgbClr val="70AD47">
                    <a:tint val="1000"/>
                  </a:srgbClr>
                </a:solidFill>
                <a:effectLst>
                  <a:glow rad="38100">
                    <a:schemeClr val="accent1">
                      <a:alpha val="40000"/>
                    </a:schemeClr>
                  </a:glow>
                  <a:outerShdw blurRad="63500" sx="102000" sy="102000" algn="ctr" rotWithShape="0">
                    <a:prstClr val="black">
                      <a:alpha val="40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fld id="{B4C71EC6-210F-42DE-9C53-41977AD35B3D}" type="datetimeFigureOut">
              <a:rPr lang="ru-RU" smtClean="0"/>
              <a:t>03.04.2017</a:t>
            </a:fld>
            <a:endParaRPr lang="ru-RU"/>
          </a:p>
        </p:txBody>
      </p:sp>
      <p:sp>
        <p:nvSpPr>
          <p:cNvPr id="6" name="Footer Placeholder 4"/>
          <p:cNvSpPr>
            <a:spLocks noGrp="1"/>
          </p:cNvSpPr>
          <p:nvPr>
            <p:ph type="ftr" sz="quarter" idx="11"/>
          </p:nvPr>
        </p:nvSpPr>
        <p:spPr/>
        <p:txBody>
          <a:bodyPr/>
          <a:lstStyle>
            <a:lvl1pPr>
              <a:defRPr/>
            </a:lvl1pPr>
          </a:lstStyle>
          <a:p>
            <a:endParaRPr lang="ru-RU"/>
          </a:p>
        </p:txBody>
      </p:sp>
      <p:sp>
        <p:nvSpPr>
          <p:cNvPr id="7" name="Slide Number Placeholder 5"/>
          <p:cNvSpPr>
            <a:spLocks noGrp="1"/>
          </p:cNvSpPr>
          <p:nvPr>
            <p:ph type="sldNum" sz="quarter" idx="12"/>
          </p:nvPr>
        </p:nvSpPr>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949635695"/>
      </p:ext>
    </p:extLst>
  </p:cSld>
  <p:clrMapOvr>
    <a:masterClrMapping/>
  </p:clrMapOvr>
  <p:transition>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fld id="{B4C71EC6-210F-42DE-9C53-41977AD35B3D}" type="datetimeFigureOut">
              <a:rPr lang="ru-RU" smtClean="0"/>
              <a:t>03.04.2017</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1556813634"/>
      </p:ext>
    </p:extLst>
  </p:cSld>
  <p:clrMapOvr>
    <a:masterClrMapping/>
  </p:clrMapOvr>
  <p:transition>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fld id="{B4C71EC6-210F-42DE-9C53-41977AD35B3D}" type="datetimeFigureOut">
              <a:rPr lang="ru-RU" smtClean="0"/>
              <a:t>03.04.2017</a:t>
            </a:fld>
            <a:endParaRPr lang="ru-RU"/>
          </a:p>
        </p:txBody>
      </p:sp>
      <p:sp>
        <p:nvSpPr>
          <p:cNvPr id="6" name="Footer Placeholder 4"/>
          <p:cNvSpPr>
            <a:spLocks noGrp="1"/>
          </p:cNvSpPr>
          <p:nvPr>
            <p:ph type="ftr" sz="quarter" idx="11"/>
          </p:nvPr>
        </p:nvSpPr>
        <p:spPr/>
        <p:txBody>
          <a:bodyPr/>
          <a:lstStyle>
            <a:lvl1pPr>
              <a:defRPr/>
            </a:lvl1pPr>
          </a:lstStyle>
          <a:p>
            <a:endParaRPr lang="ru-RU"/>
          </a:p>
        </p:txBody>
      </p:sp>
      <p:sp>
        <p:nvSpPr>
          <p:cNvPr id="7" name="Slide Number Placeholder 5"/>
          <p:cNvSpPr>
            <a:spLocks noGrp="1"/>
          </p:cNvSpPr>
          <p:nvPr>
            <p:ph type="sldNum" sz="quarter" idx="12"/>
          </p:nvPr>
        </p:nvSpPr>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4134655156"/>
      </p:ext>
    </p:extLst>
  </p:cSld>
  <p:clrMapOvr>
    <a:masterClrMapping/>
  </p:clrMapOvr>
  <p:transition>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fld id="{B4C71EC6-210F-42DE-9C53-41977AD35B3D}" type="datetimeFigureOut">
              <a:rPr lang="ru-RU" smtClean="0"/>
              <a:t>03.04.2017</a:t>
            </a:fld>
            <a:endParaRPr lang="ru-RU"/>
          </a:p>
        </p:txBody>
      </p:sp>
      <p:sp>
        <p:nvSpPr>
          <p:cNvPr id="8" name="Footer Placeholder 4"/>
          <p:cNvSpPr>
            <a:spLocks noGrp="1"/>
          </p:cNvSpPr>
          <p:nvPr>
            <p:ph type="ftr" sz="quarter" idx="11"/>
          </p:nvPr>
        </p:nvSpPr>
        <p:spPr/>
        <p:txBody>
          <a:bodyPr/>
          <a:lstStyle>
            <a:lvl1pPr>
              <a:defRPr/>
            </a:lvl1pPr>
          </a:lstStyle>
          <a:p>
            <a:endParaRPr lang="ru-RU"/>
          </a:p>
        </p:txBody>
      </p:sp>
      <p:sp>
        <p:nvSpPr>
          <p:cNvPr id="9" name="Slide Number Placeholder 5"/>
          <p:cNvSpPr>
            <a:spLocks noGrp="1"/>
          </p:cNvSpPr>
          <p:nvPr>
            <p:ph type="sldNum" sz="quarter" idx="12"/>
          </p:nvPr>
        </p:nvSpPr>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282980224"/>
      </p:ext>
    </p:extLst>
  </p:cSld>
  <p:clrMapOvr>
    <a:masterClrMapping/>
  </p:clrMapOvr>
  <p:transition>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fld id="{B4C71EC6-210F-42DE-9C53-41977AD35B3D}" type="datetimeFigureOut">
              <a:rPr lang="ru-RU" smtClean="0"/>
              <a:t>03.04.2017</a:t>
            </a:fld>
            <a:endParaRPr lang="ru-RU"/>
          </a:p>
        </p:txBody>
      </p:sp>
      <p:sp>
        <p:nvSpPr>
          <p:cNvPr id="4" name="Footer Placeholder 4"/>
          <p:cNvSpPr>
            <a:spLocks noGrp="1"/>
          </p:cNvSpPr>
          <p:nvPr>
            <p:ph type="ftr" sz="quarter" idx="11"/>
          </p:nvPr>
        </p:nvSpPr>
        <p:spPr/>
        <p:txBody>
          <a:bodyPr/>
          <a:lstStyle>
            <a:lvl1pPr>
              <a:defRPr/>
            </a:lvl1pPr>
          </a:lstStyle>
          <a:p>
            <a:endParaRPr lang="ru-RU"/>
          </a:p>
        </p:txBody>
      </p:sp>
      <p:sp>
        <p:nvSpPr>
          <p:cNvPr id="5" name="Slide Number Placeholder 5"/>
          <p:cNvSpPr>
            <a:spLocks noGrp="1"/>
          </p:cNvSpPr>
          <p:nvPr>
            <p:ph type="sldNum" sz="quarter" idx="12"/>
          </p:nvPr>
        </p:nvSpPr>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050811846"/>
      </p:ext>
    </p:extLst>
  </p:cSld>
  <p:clrMapOvr>
    <a:masterClrMapping/>
  </p:clrMapOvr>
  <p:transition>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4C71EC6-210F-42DE-9C53-41977AD35B3D}" type="datetimeFigureOut">
              <a:rPr lang="ru-RU" smtClean="0"/>
              <a:t>03.04.2017</a:t>
            </a:fld>
            <a:endParaRPr lang="ru-RU"/>
          </a:p>
        </p:txBody>
      </p:sp>
      <p:sp>
        <p:nvSpPr>
          <p:cNvPr id="3" name="Footer Placeholder 4"/>
          <p:cNvSpPr>
            <a:spLocks noGrp="1"/>
          </p:cNvSpPr>
          <p:nvPr>
            <p:ph type="ftr" sz="quarter" idx="11"/>
          </p:nvPr>
        </p:nvSpPr>
        <p:spPr/>
        <p:txBody>
          <a:bodyPr/>
          <a:lstStyle>
            <a:lvl1pPr>
              <a:defRPr/>
            </a:lvl1pPr>
          </a:lstStyle>
          <a:p>
            <a:endParaRPr lang="ru-RU"/>
          </a:p>
        </p:txBody>
      </p:sp>
      <p:sp>
        <p:nvSpPr>
          <p:cNvPr id="4" name="Slide Number Placeholder 5"/>
          <p:cNvSpPr>
            <a:spLocks noGrp="1"/>
          </p:cNvSpPr>
          <p:nvPr>
            <p:ph type="sldNum" sz="quarter" idx="12"/>
          </p:nvPr>
        </p:nvSpPr>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1428218937"/>
      </p:ext>
    </p:extLst>
  </p:cSld>
  <p:clrMapOvr>
    <a:masterClrMapping/>
  </p:clrMapOvr>
  <p:transition>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fld id="{B4C71EC6-210F-42DE-9C53-41977AD35B3D}" type="datetimeFigureOut">
              <a:rPr lang="ru-RU" smtClean="0"/>
              <a:t>03.04.2017</a:t>
            </a:fld>
            <a:endParaRPr lang="ru-RU"/>
          </a:p>
        </p:txBody>
      </p:sp>
      <p:sp>
        <p:nvSpPr>
          <p:cNvPr id="6" name="Footer Placeholder 4"/>
          <p:cNvSpPr>
            <a:spLocks noGrp="1"/>
          </p:cNvSpPr>
          <p:nvPr>
            <p:ph type="ftr" sz="quarter" idx="11"/>
          </p:nvPr>
        </p:nvSpPr>
        <p:spPr/>
        <p:txBody>
          <a:bodyPr/>
          <a:lstStyle>
            <a:lvl1pPr>
              <a:defRPr/>
            </a:lvl1pPr>
          </a:lstStyle>
          <a:p>
            <a:endParaRPr lang="ru-RU"/>
          </a:p>
        </p:txBody>
      </p:sp>
      <p:sp>
        <p:nvSpPr>
          <p:cNvPr id="7" name="Slide Number Placeholder 5"/>
          <p:cNvSpPr>
            <a:spLocks noGrp="1"/>
          </p:cNvSpPr>
          <p:nvPr>
            <p:ph type="sldNum" sz="quarter" idx="12"/>
          </p:nvPr>
        </p:nvSpPr>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3384407699"/>
      </p:ext>
    </p:extLst>
  </p:cSld>
  <p:clrMapOvr>
    <a:masterClrMapping/>
  </p:clrMapOvr>
  <p:transition>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fld id="{B4C71EC6-210F-42DE-9C53-41977AD35B3D}" type="datetimeFigureOut">
              <a:rPr lang="ru-RU" smtClean="0"/>
              <a:t>03.04.2017</a:t>
            </a:fld>
            <a:endParaRPr lang="ru-RU"/>
          </a:p>
        </p:txBody>
      </p:sp>
      <p:sp>
        <p:nvSpPr>
          <p:cNvPr id="6" name="Footer Placeholder 4"/>
          <p:cNvSpPr>
            <a:spLocks noGrp="1"/>
          </p:cNvSpPr>
          <p:nvPr>
            <p:ph type="ftr" sz="quarter" idx="11"/>
          </p:nvPr>
        </p:nvSpPr>
        <p:spPr/>
        <p:txBody>
          <a:bodyPr/>
          <a:lstStyle>
            <a:lvl1pPr>
              <a:defRPr/>
            </a:lvl1pPr>
          </a:lstStyle>
          <a:p>
            <a:endParaRPr lang="ru-RU"/>
          </a:p>
        </p:txBody>
      </p:sp>
      <p:sp>
        <p:nvSpPr>
          <p:cNvPr id="7" name="Slide Number Placeholder 5"/>
          <p:cNvSpPr>
            <a:spLocks noGrp="1"/>
          </p:cNvSpPr>
          <p:nvPr>
            <p:ph type="sldNum" sz="quarter" idx="12"/>
          </p:nvPr>
        </p:nvSpPr>
        <p:spPr/>
        <p:txBody>
          <a:bodyPr/>
          <a:lstStyle>
            <a:lvl1pPr>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4227490815"/>
      </p:ext>
    </p:extLst>
  </p:cSld>
  <p:clrMapOvr>
    <a:masterClrMapping/>
  </p:clrMapOvr>
  <p:transition>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fld id="{B4C71EC6-210F-42DE-9C53-41977AD35B3D}" type="datetimeFigureOut">
              <a:rPr lang="ru-RU" smtClean="0"/>
              <a:t>03.04.2017</a:t>
            </a:fld>
            <a:endParaRPr lang="ru-RU"/>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endParaRPr lang="ru-RU"/>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random/>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itchFamily="34" charset="0"/>
        </a:defRPr>
      </a:lvl2pPr>
      <a:lvl3pPr algn="l" rtl="0" eaLnBrk="1" fontAlgn="base" hangingPunct="1">
        <a:lnSpc>
          <a:spcPct val="90000"/>
        </a:lnSpc>
        <a:spcBef>
          <a:spcPct val="0"/>
        </a:spcBef>
        <a:spcAft>
          <a:spcPct val="0"/>
        </a:spcAft>
        <a:defRPr sz="4400">
          <a:solidFill>
            <a:schemeClr val="tx1"/>
          </a:solidFill>
          <a:latin typeface="Calibri Light" pitchFamily="34" charset="0"/>
        </a:defRPr>
      </a:lvl3pPr>
      <a:lvl4pPr algn="l" rtl="0" eaLnBrk="1" fontAlgn="base" hangingPunct="1">
        <a:lnSpc>
          <a:spcPct val="90000"/>
        </a:lnSpc>
        <a:spcBef>
          <a:spcPct val="0"/>
        </a:spcBef>
        <a:spcAft>
          <a:spcPct val="0"/>
        </a:spcAft>
        <a:defRPr sz="4400">
          <a:solidFill>
            <a:schemeClr val="tx1"/>
          </a:solidFill>
          <a:latin typeface="Calibri Light" pitchFamily="34" charset="0"/>
        </a:defRPr>
      </a:lvl4pPr>
      <a:lvl5pPr algn="l" rtl="0" eaLnBrk="1" fontAlgn="base" hangingPunct="1">
        <a:lnSpc>
          <a:spcPct val="90000"/>
        </a:lnSpc>
        <a:spcBef>
          <a:spcPct val="0"/>
        </a:spcBef>
        <a:spcAft>
          <a:spcPct val="0"/>
        </a:spcAft>
        <a:defRPr sz="4400">
          <a:solidFill>
            <a:schemeClr val="tx1"/>
          </a:solidFill>
          <a:latin typeface="Calibri Light"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image" Target="../media/image12.gif"/><Relationship Id="rId4" Type="http://schemas.openxmlformats.org/officeDocument/2006/relationships/image" Target="../media/image11.jpe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76520" y="2161569"/>
            <a:ext cx="7515631" cy="886655"/>
          </a:xfrm>
        </p:spPr>
        <p:txBody>
          <a:bodyPr/>
          <a:lstStyle/>
          <a:p>
            <a:r>
              <a:rPr lang="ru-RU" sz="3200" dirty="0" smtClean="0"/>
              <a:t>Условия прорастания семян и роста растений на примере турецкого гороха (нута)</a:t>
            </a:r>
            <a:endParaRPr lang="ru-RU" sz="3200" dirty="0"/>
          </a:p>
        </p:txBody>
      </p:sp>
      <p:sp>
        <p:nvSpPr>
          <p:cNvPr id="3" name="Подзаголовок 2"/>
          <p:cNvSpPr>
            <a:spLocks noGrp="1"/>
          </p:cNvSpPr>
          <p:nvPr>
            <p:ph type="subTitle" idx="1"/>
          </p:nvPr>
        </p:nvSpPr>
        <p:spPr>
          <a:xfrm>
            <a:off x="611560" y="3356992"/>
            <a:ext cx="7704856" cy="2160240"/>
          </a:xfrm>
        </p:spPr>
        <p:txBody>
          <a:bodyPr/>
          <a:lstStyle/>
          <a:p>
            <a:r>
              <a:rPr lang="ru-RU" sz="2800" dirty="0" smtClean="0"/>
              <a:t>Выполнил: ученик 3 Б класса Букин Сергей</a:t>
            </a:r>
          </a:p>
          <a:p>
            <a:r>
              <a:rPr lang="ru-RU" sz="2800" dirty="0" smtClean="0"/>
              <a:t>МОУ </a:t>
            </a:r>
            <a:r>
              <a:rPr lang="ru-RU" sz="2800" dirty="0" err="1" smtClean="0"/>
              <a:t>Ивняковская</a:t>
            </a:r>
            <a:r>
              <a:rPr lang="ru-RU" sz="2800" dirty="0" smtClean="0"/>
              <a:t> общеобразовательная школа</a:t>
            </a:r>
          </a:p>
          <a:p>
            <a:r>
              <a:rPr lang="ru-RU" sz="2800" dirty="0" smtClean="0"/>
              <a:t>Учитель: Виноградова И.Н. </a:t>
            </a:r>
            <a:endParaRPr lang="ru-RU" sz="2800" dirty="0"/>
          </a:p>
        </p:txBody>
      </p:sp>
    </p:spTree>
    <p:extLst>
      <p:ext uri="{BB962C8B-B14F-4D97-AF65-F5344CB8AC3E}">
        <p14:creationId xmlns:p14="http://schemas.microsoft.com/office/powerpoint/2010/main" val="1657266197"/>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Любовь\Desktop\IMG_20170401_1321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464" y="188640"/>
            <a:ext cx="4824536" cy="398593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5004048" y="188640"/>
            <a:ext cx="3655318" cy="4248472"/>
          </a:xfrm>
        </p:spPr>
        <p:txBody>
          <a:bodyPr/>
          <a:lstStyle/>
          <a:p>
            <a:pPr algn="just"/>
            <a:r>
              <a:rPr lang="ru-RU" sz="2000" b="1" dirty="0" smtClean="0"/>
              <a:t>В конце проведения исследования все з образца растений существенно отличались друг от друга. </a:t>
            </a:r>
            <a:br>
              <a:rPr lang="ru-RU" sz="2000" b="1" dirty="0" smtClean="0"/>
            </a:br>
            <a:r>
              <a:rPr lang="ru-RU" sz="2000" b="1" dirty="0" smtClean="0"/>
              <a:t>Вывод: для роста и развития растений необходимы следующие условия:</a:t>
            </a:r>
            <a:br>
              <a:rPr lang="ru-RU" sz="2000" b="1" dirty="0" smtClean="0"/>
            </a:br>
            <a:r>
              <a:rPr lang="ru-RU" sz="2000" b="1" dirty="0" smtClean="0"/>
              <a:t>свет, тепло, вода</a:t>
            </a:r>
            <a:r>
              <a:rPr lang="ru-RU" sz="2000" b="1" dirty="0" smtClean="0"/>
              <a:t>. Без  этих  факторов растения существовать не могут. </a:t>
            </a:r>
            <a:endParaRPr lang="ru-RU" sz="2000" b="1" dirty="0"/>
          </a:p>
        </p:txBody>
      </p:sp>
    </p:spTree>
    <p:extLst>
      <p:ext uri="{BB962C8B-B14F-4D97-AF65-F5344CB8AC3E}">
        <p14:creationId xmlns:p14="http://schemas.microsoft.com/office/powerpoint/2010/main" val="2934274161"/>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ru-RU" dirty="0" smtClean="0"/>
              <a:t>выводы</a:t>
            </a:r>
            <a:endParaRPr lang="ru-RU" dirty="0"/>
          </a:p>
        </p:txBody>
      </p:sp>
      <p:sp>
        <p:nvSpPr>
          <p:cNvPr id="4" name="Объект 3"/>
          <p:cNvSpPr>
            <a:spLocks noGrp="1"/>
          </p:cNvSpPr>
          <p:nvPr>
            <p:ph idx="1"/>
          </p:nvPr>
        </p:nvSpPr>
        <p:spPr/>
        <p:txBody>
          <a:bodyPr/>
          <a:lstStyle/>
          <a:p>
            <a:pPr marL="0" indent="0">
              <a:buNone/>
            </a:pPr>
            <a:r>
              <a:rPr lang="ru-RU" sz="2000" dirty="0" smtClean="0"/>
              <a:t>По итогам проведенной работы, а также изучив дополнительные материалы по теме проекта, можно сделать следующие выводы:</a:t>
            </a:r>
          </a:p>
          <a:p>
            <a:pPr marL="457200" indent="-457200">
              <a:buAutoNum type="arabicParenR"/>
            </a:pPr>
            <a:r>
              <a:rPr lang="ru-RU" sz="2000" dirty="0" smtClean="0"/>
              <a:t>Для прорастания семян растений жизненно необходимы: вода, воздух, свет и тепло.</a:t>
            </a:r>
          </a:p>
          <a:p>
            <a:pPr marL="457200" indent="-457200">
              <a:buAutoNum type="arabicParenR"/>
            </a:pPr>
            <a:r>
              <a:rPr lang="ru-RU" sz="2000" dirty="0" smtClean="0"/>
              <a:t>Для дальнейшего роста растения необходимы: почва, вода, воздух, свет и тепло. </a:t>
            </a:r>
          </a:p>
          <a:p>
            <a:pPr marL="457200" indent="-457200">
              <a:buAutoNum type="arabicParenR"/>
            </a:pPr>
            <a:endParaRPr lang="ru-RU" sz="2000" dirty="0"/>
          </a:p>
        </p:txBody>
      </p:sp>
      <p:pic>
        <p:nvPicPr>
          <p:cNvPr id="1026" name="Picture 2" descr="C:\Users\Любовь\Desktop\2015111811010994 (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3889959"/>
            <a:ext cx="1230462" cy="123046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Любовь\Desktop\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3917915"/>
            <a:ext cx="1467947" cy="11045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Любовь\Desktop\depositphotos_27692803-stock-illustration-thermometer-vector-ic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3924294"/>
            <a:ext cx="1080120" cy="110454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Любовь\Desktop\depositphotos_6680742-stock-photo-oxyge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240" y="3942543"/>
            <a:ext cx="964696" cy="1125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389817"/>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28650" y="332656"/>
            <a:ext cx="7886700" cy="1656184"/>
          </a:xfrm>
        </p:spPr>
        <p:txBody>
          <a:bodyPr/>
          <a:lstStyle/>
          <a:p>
            <a:pPr algn="ctr"/>
            <a:r>
              <a:rPr lang="ru-RU" dirty="0" smtClean="0"/>
              <a:t>Спасибо за внимание!</a:t>
            </a:r>
            <a:endParaRPr lang="ru-RU" dirty="0"/>
          </a:p>
        </p:txBody>
      </p:sp>
      <p:pic>
        <p:nvPicPr>
          <p:cNvPr id="2050" name="Picture 2" descr="C:\Users\Любовь\Pictures\2017-03-23 фото с телефона 3\фото с телефона 3 17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2420887"/>
            <a:ext cx="4968552" cy="375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7391"/>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smtClean="0"/>
              <a:t>Цель работы – изучить влияние условий на прорастание семян и рост  растений</a:t>
            </a:r>
            <a:endParaRPr lang="ru-RU" sz="2400" dirty="0"/>
          </a:p>
        </p:txBody>
      </p:sp>
      <p:sp>
        <p:nvSpPr>
          <p:cNvPr id="3" name="Объект 2"/>
          <p:cNvSpPr>
            <a:spLocks noGrp="1"/>
          </p:cNvSpPr>
          <p:nvPr>
            <p:ph idx="1"/>
          </p:nvPr>
        </p:nvSpPr>
        <p:spPr/>
        <p:txBody>
          <a:bodyPr/>
          <a:lstStyle/>
          <a:p>
            <a:pPr marL="0" indent="0">
              <a:buNone/>
            </a:pPr>
            <a:r>
              <a:rPr lang="ru-RU" dirty="0" smtClean="0"/>
              <a:t>Объект исследования </a:t>
            </a:r>
            <a:r>
              <a:rPr lang="ru-RU" sz="2400" dirty="0" smtClean="0"/>
              <a:t>– турецкий горох (бараний нут)</a:t>
            </a:r>
          </a:p>
          <a:p>
            <a:pPr marL="0" indent="0">
              <a:buNone/>
            </a:pPr>
            <a:r>
              <a:rPr lang="ru-RU" dirty="0" smtClean="0"/>
              <a:t>Задачи исследования:</a:t>
            </a:r>
          </a:p>
          <a:p>
            <a:pPr marL="342900" indent="-342900">
              <a:buAutoNum type="arabicParenR"/>
            </a:pPr>
            <a:r>
              <a:rPr lang="ru-RU" sz="2000" dirty="0" smtClean="0"/>
              <a:t>Найти и изучить информацию об объекте исследования.</a:t>
            </a:r>
          </a:p>
          <a:p>
            <a:pPr marL="342900" indent="-342900">
              <a:buAutoNum type="arabicParenR"/>
            </a:pPr>
            <a:r>
              <a:rPr lang="ru-RU" sz="2000" dirty="0" smtClean="0"/>
              <a:t>Понаблюдать за прорастанием семян и за ростом растений в различных условиях на примере турецкого гороха.</a:t>
            </a:r>
          </a:p>
          <a:p>
            <a:pPr marL="342900" indent="-342900">
              <a:buAutoNum type="arabicParenR"/>
            </a:pPr>
            <a:r>
              <a:rPr lang="ru-RU" sz="2000" dirty="0" smtClean="0"/>
              <a:t>Сделать вывод о влиянии условий на прорастание семян и рост </a:t>
            </a:r>
            <a:r>
              <a:rPr lang="ru-RU" sz="2000" dirty="0" smtClean="0"/>
              <a:t>растений.</a:t>
            </a:r>
            <a:endParaRPr lang="ru-RU" sz="2000" dirty="0" smtClean="0"/>
          </a:p>
        </p:txBody>
      </p:sp>
    </p:spTree>
    <p:extLst>
      <p:ext uri="{BB962C8B-B14F-4D97-AF65-F5344CB8AC3E}">
        <p14:creationId xmlns:p14="http://schemas.microsoft.com/office/powerpoint/2010/main" val="2131192446"/>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88641"/>
            <a:ext cx="7886700" cy="1008111"/>
          </a:xfrm>
        </p:spPr>
        <p:txBody>
          <a:bodyPr/>
          <a:lstStyle/>
          <a:p>
            <a:pPr algn="ctr"/>
            <a:r>
              <a:rPr lang="ru-RU" sz="3200" b="1" dirty="0" smtClean="0"/>
              <a:t>Описание объекта исследования</a:t>
            </a:r>
            <a:endParaRPr lang="ru-RU" sz="3200" b="1" dirty="0"/>
          </a:p>
        </p:txBody>
      </p:sp>
      <p:sp>
        <p:nvSpPr>
          <p:cNvPr id="5" name="Объект 4"/>
          <p:cNvSpPr>
            <a:spLocks noGrp="1"/>
          </p:cNvSpPr>
          <p:nvPr>
            <p:ph sz="half" idx="2"/>
          </p:nvPr>
        </p:nvSpPr>
        <p:spPr>
          <a:xfrm>
            <a:off x="4427984" y="908721"/>
            <a:ext cx="4392488" cy="4680520"/>
          </a:xfrm>
        </p:spPr>
        <p:txBody>
          <a:bodyPr/>
          <a:lstStyle/>
          <a:p>
            <a:pPr marL="0" indent="0" algn="just">
              <a:buNone/>
            </a:pPr>
            <a:r>
              <a:rPr lang="ru-RU" sz="2400" b="1" dirty="0" smtClean="0"/>
              <a:t>Турецкий горох (бараний нут) </a:t>
            </a:r>
            <a:r>
              <a:rPr lang="ru-RU" sz="1800" dirty="0" smtClean="0"/>
              <a:t>– это однолетнее растение семейства бобовых.</a:t>
            </a:r>
          </a:p>
          <a:p>
            <a:pPr marL="0" indent="0" algn="just">
              <a:buNone/>
            </a:pPr>
            <a:r>
              <a:rPr lang="ru-RU" sz="1800" dirty="0" smtClean="0"/>
              <a:t>Особенно распространено выращивание этого растения в азиатских странах – Индии, Китае, Пакистане.</a:t>
            </a:r>
          </a:p>
          <a:p>
            <a:pPr marL="0" indent="0" algn="just">
              <a:buNone/>
            </a:pPr>
            <a:r>
              <a:rPr lang="ru-RU" sz="1800" dirty="0" smtClean="0"/>
              <a:t>С латинского название нута переводится как «мощь», «сила». Семена нута очень питательные, богаты белком и могут заменять продукты животного происхождения. </a:t>
            </a:r>
          </a:p>
          <a:p>
            <a:pPr marL="0" indent="0" algn="just">
              <a:buNone/>
            </a:pPr>
            <a:r>
              <a:rPr lang="ru-RU" sz="1800" dirty="0" smtClean="0"/>
              <a:t>Растение является устойчивым к жаре, засухе. Всходы выдерживают заморозки до -7 градусов. Благодаря этому турецкий горох нередко спасал человечество от голода во времена засух и других природных катаклизмов.</a:t>
            </a:r>
            <a:endParaRPr lang="ru-RU" sz="1800" dirty="0"/>
          </a:p>
        </p:txBody>
      </p:sp>
      <p:pic>
        <p:nvPicPr>
          <p:cNvPr id="1026" name="Picture 2" descr="C:\Users\Любовь\Desktop\nyt-2.jpe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7504" y="980728"/>
            <a:ext cx="4032448" cy="4536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491216"/>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680" y="116632"/>
            <a:ext cx="7886700" cy="792087"/>
          </a:xfrm>
        </p:spPr>
        <p:txBody>
          <a:bodyPr/>
          <a:lstStyle/>
          <a:p>
            <a:r>
              <a:rPr lang="ru-RU" sz="2000" b="1" u="sng" dirty="0" smtClean="0"/>
              <a:t>1 этап работы (1 день) – поместили семена нута в разные условия:</a:t>
            </a:r>
            <a:endParaRPr lang="ru-RU" sz="2000" b="1" u="sng" dirty="0"/>
          </a:p>
        </p:txBody>
      </p:sp>
      <p:sp>
        <p:nvSpPr>
          <p:cNvPr id="5" name="Объект 4"/>
          <p:cNvSpPr>
            <a:spLocks noGrp="1"/>
          </p:cNvSpPr>
          <p:nvPr>
            <p:ph sz="half" idx="1"/>
          </p:nvPr>
        </p:nvSpPr>
        <p:spPr>
          <a:xfrm>
            <a:off x="107504" y="764704"/>
            <a:ext cx="3047247" cy="5412259"/>
          </a:xfrm>
        </p:spPr>
        <p:txBody>
          <a:bodyPr/>
          <a:lstStyle/>
          <a:p>
            <a:pPr marL="0" indent="0" algn="just">
              <a:buNone/>
            </a:pPr>
            <a:r>
              <a:rPr lang="ru-RU" sz="1800" b="1" i="1" dirty="0" smtClean="0"/>
              <a:t>Образец 1 </a:t>
            </a:r>
            <a:r>
              <a:rPr lang="ru-RU" sz="1800" dirty="0" smtClean="0"/>
              <a:t>– семена поместили на влажную салфетку, обеспечивая при этом доступ воздуха.</a:t>
            </a:r>
            <a:endParaRPr lang="ru-RU" sz="1800" dirty="0"/>
          </a:p>
        </p:txBody>
      </p:sp>
      <p:sp>
        <p:nvSpPr>
          <p:cNvPr id="6" name="Объект 5"/>
          <p:cNvSpPr>
            <a:spLocks noGrp="1"/>
          </p:cNvSpPr>
          <p:nvPr>
            <p:ph sz="half" idx="2"/>
          </p:nvPr>
        </p:nvSpPr>
        <p:spPr>
          <a:xfrm>
            <a:off x="2987824" y="764704"/>
            <a:ext cx="6156176" cy="5412259"/>
          </a:xfrm>
        </p:spPr>
        <p:txBody>
          <a:bodyPr/>
          <a:lstStyle/>
          <a:p>
            <a:pPr marL="0" indent="0" algn="ctr">
              <a:lnSpc>
                <a:spcPct val="100000"/>
              </a:lnSpc>
              <a:spcBef>
                <a:spcPts val="0"/>
              </a:spcBef>
              <a:buNone/>
            </a:pPr>
            <a:r>
              <a:rPr lang="ru-RU" sz="1800" dirty="0" smtClean="0"/>
              <a:t> </a:t>
            </a:r>
            <a:r>
              <a:rPr lang="ru-RU" sz="1800" b="1" i="1" dirty="0" smtClean="0"/>
              <a:t>Образец  2</a:t>
            </a:r>
            <a:r>
              <a:rPr lang="ru-RU" sz="1800" dirty="0" smtClean="0"/>
              <a:t> – семена                    </a:t>
            </a:r>
            <a:r>
              <a:rPr lang="ru-RU" sz="1800" b="1" i="1" dirty="0" smtClean="0"/>
              <a:t>Образец  3</a:t>
            </a:r>
            <a:r>
              <a:rPr lang="ru-RU" sz="1800" dirty="0" smtClean="0"/>
              <a:t> – семена </a:t>
            </a:r>
          </a:p>
          <a:p>
            <a:pPr marL="0" indent="0" algn="ctr">
              <a:lnSpc>
                <a:spcPct val="100000"/>
              </a:lnSpc>
              <a:spcBef>
                <a:spcPts val="0"/>
              </a:spcBef>
              <a:buNone/>
            </a:pPr>
            <a:r>
              <a:rPr lang="ru-RU" sz="1800" dirty="0" smtClean="0"/>
              <a:t>    поместили на сухую                    поместили в тарелку, </a:t>
            </a:r>
          </a:p>
          <a:p>
            <a:pPr marL="0" indent="0" algn="ctr">
              <a:lnSpc>
                <a:spcPct val="100000"/>
              </a:lnSpc>
              <a:spcBef>
                <a:spcPts val="0"/>
              </a:spcBef>
              <a:buNone/>
            </a:pPr>
            <a:r>
              <a:rPr lang="ru-RU" sz="1800" dirty="0" smtClean="0"/>
              <a:t>   тарелку. Доступ </a:t>
            </a:r>
            <a:r>
              <a:rPr lang="ru-RU" sz="1800" dirty="0" err="1" smtClean="0"/>
              <a:t>возду</a:t>
            </a:r>
            <a:r>
              <a:rPr lang="ru-RU" sz="1800" dirty="0" smtClean="0"/>
              <a:t>-               заполненную водой. </a:t>
            </a:r>
          </a:p>
          <a:p>
            <a:pPr marL="0" indent="0" algn="ctr">
              <a:lnSpc>
                <a:spcPct val="100000"/>
              </a:lnSpc>
              <a:spcBef>
                <a:spcPts val="0"/>
              </a:spcBef>
              <a:buNone/>
            </a:pPr>
            <a:r>
              <a:rPr lang="ru-RU" sz="1800" dirty="0" smtClean="0"/>
              <a:t>   ха имеется.                                    Доступа воздуха нет.</a:t>
            </a:r>
            <a:endParaRPr lang="ru-RU" sz="1800" dirty="0"/>
          </a:p>
        </p:txBody>
      </p:sp>
      <p:pic>
        <p:nvPicPr>
          <p:cNvPr id="2050" name="Picture 2" descr="C:\Users\Любовь\Pictures\2017-03-23 фото с телефона 3\фото с телефона 3 18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188392"/>
            <a:ext cx="3047247" cy="390490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Любовь\Pictures\2017-03-23 фото с телефона 3\фото с телефона 3 1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1875" y="2168711"/>
            <a:ext cx="2808311" cy="39245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Любовь\Pictures\2017-03-23 фото с телефона 3\фото с телефона 3 18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0186" y="2168710"/>
            <a:ext cx="3166867" cy="3924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148914"/>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712968" cy="1440160"/>
          </a:xfrm>
        </p:spPr>
        <p:txBody>
          <a:bodyPr/>
          <a:lstStyle/>
          <a:p>
            <a:pPr algn="just"/>
            <a:r>
              <a:rPr lang="ru-RU" sz="2400" b="1" u="sng" dirty="0" smtClean="0"/>
              <a:t>Через два дня: </a:t>
            </a:r>
            <a:r>
              <a:rPr lang="ru-RU" sz="2400" b="1" dirty="0" smtClean="0"/>
              <a:t>семена на влажной салфетке проросли, на сухой тарелке – остались без изменений, на тарелке, заполненной водой – увеличились в размерах, но не проросли. Вывод: для прорастания семян </a:t>
            </a:r>
            <a:r>
              <a:rPr lang="ru-RU" sz="2400" b="1" dirty="0" smtClean="0"/>
              <a:t>необходимы </a:t>
            </a:r>
            <a:r>
              <a:rPr lang="ru-RU" sz="2400" b="1" dirty="0" smtClean="0"/>
              <a:t>вода и воздух.</a:t>
            </a:r>
            <a:endParaRPr lang="ru-RU" sz="2400" b="1" dirty="0"/>
          </a:p>
        </p:txBody>
      </p:sp>
      <p:pic>
        <p:nvPicPr>
          <p:cNvPr id="3075" name="Picture 3" descr="C:\Users\Любовь\Desktop\семена.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772816"/>
            <a:ext cx="3816424" cy="469217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Любовь\Desktop\фото с телефона 3 189.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22417" y="1844824"/>
            <a:ext cx="5040560"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999929"/>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160338"/>
            <a:ext cx="7886700" cy="820391"/>
          </a:xfrm>
        </p:spPr>
        <p:txBody>
          <a:bodyPr/>
          <a:lstStyle/>
          <a:p>
            <a:pPr algn="just"/>
            <a:r>
              <a:rPr lang="ru-RU" sz="2000" b="1" u="sng" dirty="0" smtClean="0"/>
              <a:t>2 этап работы </a:t>
            </a:r>
            <a:r>
              <a:rPr lang="ru-RU" sz="2000" b="1" dirty="0" smtClean="0"/>
              <a:t>– посадили проросшие семена в почву. При появлении первых ростков емкости с растениями поставили в разные условия. Все растения своевременно поливали.</a:t>
            </a:r>
            <a:endParaRPr lang="ru-RU" sz="2000" b="1" dirty="0"/>
          </a:p>
        </p:txBody>
      </p:sp>
      <p:sp>
        <p:nvSpPr>
          <p:cNvPr id="13" name="Текст 12"/>
          <p:cNvSpPr>
            <a:spLocks noGrp="1"/>
          </p:cNvSpPr>
          <p:nvPr>
            <p:ph type="body" idx="1"/>
          </p:nvPr>
        </p:nvSpPr>
        <p:spPr/>
        <p:txBody>
          <a:bodyPr/>
          <a:lstStyle/>
          <a:p>
            <a:endParaRPr lang="ru-RU"/>
          </a:p>
        </p:txBody>
      </p:sp>
      <p:pic>
        <p:nvPicPr>
          <p:cNvPr id="1026" name="Picture 2" descr="C:\Users\Любовь\Pictures\2017-03-23 фото с телефона 3\фото с телефона 3 219.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631256" y="1135436"/>
            <a:ext cx="3404706" cy="2005532"/>
          </a:xfrm>
          <a:prstGeom prst="rect">
            <a:avLst/>
          </a:prstGeom>
          <a:noFill/>
          <a:extLst>
            <a:ext uri="{909E8E84-426E-40DD-AFC4-6F175D3DCCD1}">
              <a14:hiddenFill xmlns:a14="http://schemas.microsoft.com/office/drawing/2010/main">
                <a:solidFill>
                  <a:srgbClr val="FFFFFF"/>
                </a:solidFill>
              </a14:hiddenFill>
            </a:ext>
          </a:extLst>
        </p:spPr>
      </p:pic>
      <p:sp>
        <p:nvSpPr>
          <p:cNvPr id="14" name="Текст 13"/>
          <p:cNvSpPr>
            <a:spLocks noGrp="1"/>
          </p:cNvSpPr>
          <p:nvPr>
            <p:ph type="body" sz="quarter" idx="3"/>
          </p:nvPr>
        </p:nvSpPr>
        <p:spPr>
          <a:xfrm>
            <a:off x="619509" y="2996952"/>
            <a:ext cx="7904981" cy="2520281"/>
          </a:xfrm>
        </p:spPr>
        <p:txBody>
          <a:bodyPr/>
          <a:lstStyle/>
          <a:p>
            <a:pPr>
              <a:lnSpc>
                <a:spcPct val="100000"/>
              </a:lnSpc>
              <a:spcBef>
                <a:spcPts val="0"/>
              </a:spcBef>
            </a:pPr>
            <a:r>
              <a:rPr lang="ru-RU" sz="1600" dirty="0" smtClean="0"/>
              <a:t>Растение на подоконнике               Растение в темном шкафу без          Растение на </a:t>
            </a:r>
          </a:p>
          <a:p>
            <a:pPr>
              <a:lnSpc>
                <a:spcPct val="100000"/>
              </a:lnSpc>
              <a:spcBef>
                <a:spcPts val="0"/>
              </a:spcBef>
            </a:pPr>
            <a:r>
              <a:rPr lang="ru-RU" sz="1600" dirty="0"/>
              <a:t>с</a:t>
            </a:r>
            <a:r>
              <a:rPr lang="ru-RU" sz="1600" dirty="0" smtClean="0"/>
              <a:t> достаточным количеством           доступа солнечных лучей                  холоде (</a:t>
            </a:r>
            <a:r>
              <a:rPr lang="en-US" sz="1600" dirty="0" smtClean="0"/>
              <a:t>t +2  +4</a:t>
            </a:r>
            <a:r>
              <a:rPr lang="en-US" sz="900" baseline="30000" dirty="0" smtClean="0"/>
              <a:t>0</a:t>
            </a:r>
            <a:r>
              <a:rPr lang="en-US" sz="1600" dirty="0" smtClean="0"/>
              <a:t>C)</a:t>
            </a:r>
            <a:endParaRPr lang="ru-RU" sz="900" dirty="0" smtClean="0"/>
          </a:p>
          <a:p>
            <a:pPr>
              <a:lnSpc>
                <a:spcPct val="100000"/>
              </a:lnSpc>
              <a:spcBef>
                <a:spcPts val="0"/>
              </a:spcBef>
            </a:pPr>
            <a:r>
              <a:rPr lang="ru-RU" sz="1600" dirty="0"/>
              <a:t>с</a:t>
            </a:r>
            <a:r>
              <a:rPr lang="ru-RU" sz="1600" dirty="0" smtClean="0"/>
              <a:t>олнечного света</a:t>
            </a:r>
          </a:p>
          <a:p>
            <a:endParaRPr lang="ru-RU" sz="1800" dirty="0" smtClean="0"/>
          </a:p>
        </p:txBody>
      </p:sp>
      <p:pic>
        <p:nvPicPr>
          <p:cNvPr id="1029" name="Picture 5" descr="C:\Users\Любовь\Desktop\s_window_01021011_10_ps.jpg"/>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tretch>
            <a:fillRect/>
          </a:stretch>
        </p:blipFill>
        <p:spPr bwMode="auto">
          <a:xfrm>
            <a:off x="1115616" y="3236732"/>
            <a:ext cx="1139949" cy="11399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Любовь\Pictures\2017-03-31 фото с телефона 31.03\фото с телефона 31.03 0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109741"/>
            <a:ext cx="3348372" cy="204622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Любовь\Desktop\Sun 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7944" y="3331317"/>
            <a:ext cx="1203856" cy="1008112"/>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9" descr="http://ru.stockfresh.com/thumbs/unkreatives/3245107_%D1%82%D0%B5%D1%80%D0%BC%D0%BE%D0%BC%D0%B5%D1%82%D1%80%D0%B0-%D1%81%D0%BD%D0%B5%D0%B3%D0%B0-%D0%B8%D0%BB%D0%BB%D1%8E%D1%81%D1%82%D1%80%D0%B0%D1%86%D0%B8%D1%8F-%D0%BC%D0%B5%D0%B4%D0%B8%D1%86%D0%B8%D0%BD%D1%81%D0%BA%D0%BE%D0%B9-%D1%84%D0%BE%D0%BD-%D0%BB%D0%B5%D1%8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4" name="Picture 10" descr="C:\Users\Любовь\Desktop\3245107_термометра-снега-иллюстрация-медицинской-фон-лет.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6256" y="3212756"/>
            <a:ext cx="1264459" cy="1019301"/>
          </a:xfrm>
          <a:prstGeom prst="rect">
            <a:avLst/>
          </a:prstGeom>
          <a:noFill/>
          <a:extLst>
            <a:ext uri="{909E8E84-426E-40DD-AFC4-6F175D3DCCD1}">
              <a14:hiddenFill xmlns:a14="http://schemas.microsoft.com/office/drawing/2010/main">
                <a:solidFill>
                  <a:srgbClr val="FFFFFF"/>
                </a:solidFill>
              </a14:hiddenFill>
            </a:ext>
          </a:extLst>
        </p:spPr>
      </p:pic>
      <p:sp>
        <p:nvSpPr>
          <p:cNvPr id="8" name="Стрелка вправо 7"/>
          <p:cNvSpPr/>
          <p:nvPr/>
        </p:nvSpPr>
        <p:spPr>
          <a:xfrm>
            <a:off x="3923928" y="2132856"/>
            <a:ext cx="115212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36" name="Picture 12" descr="http://chudo-udo.com/images/stories/kontent3/12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4742" y="3622113"/>
            <a:ext cx="280568" cy="397038"/>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Любовь\Desktop\i.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63888" y="3577035"/>
            <a:ext cx="360040" cy="425102"/>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badumka.ru/images/1773901_kartinki-cifra-tri.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84348" y="3579712"/>
            <a:ext cx="250067" cy="353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09505"/>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628650" y="365125"/>
            <a:ext cx="7886700" cy="1047651"/>
          </a:xfrm>
        </p:spPr>
        <p:txBody>
          <a:bodyPr/>
          <a:lstStyle/>
          <a:p>
            <a:pPr algn="just"/>
            <a:r>
              <a:rPr lang="ru-RU" sz="2000" b="1" u="sng" dirty="0" smtClean="0"/>
              <a:t>Через неделю </a:t>
            </a:r>
            <a:r>
              <a:rPr lang="ru-RU" sz="2000" b="1" dirty="0" smtClean="0"/>
              <a:t>растения подросли. Все три образца, выращенные в разных условиях, отличались друг от друга</a:t>
            </a:r>
            <a:endParaRPr lang="ru-RU" sz="2000" b="1" dirty="0"/>
          </a:p>
        </p:txBody>
      </p:sp>
      <p:sp>
        <p:nvSpPr>
          <p:cNvPr id="8" name="Объект 7"/>
          <p:cNvSpPr>
            <a:spLocks noGrp="1"/>
          </p:cNvSpPr>
          <p:nvPr>
            <p:ph sz="half" idx="1"/>
          </p:nvPr>
        </p:nvSpPr>
        <p:spPr/>
        <p:txBody>
          <a:bodyPr/>
          <a:lstStyle/>
          <a:p>
            <a:endParaRPr lang="ru-RU"/>
          </a:p>
        </p:txBody>
      </p:sp>
      <p:sp>
        <p:nvSpPr>
          <p:cNvPr id="9" name="Объект 8"/>
          <p:cNvSpPr>
            <a:spLocks noGrp="1"/>
          </p:cNvSpPr>
          <p:nvPr>
            <p:ph sz="half" idx="2"/>
          </p:nvPr>
        </p:nvSpPr>
        <p:spPr>
          <a:xfrm>
            <a:off x="4629150" y="1340768"/>
            <a:ext cx="3886200" cy="4836195"/>
          </a:xfrm>
        </p:spPr>
        <p:txBody>
          <a:bodyPr/>
          <a:lstStyle/>
          <a:p>
            <a:pPr marL="0" indent="0" algn="just">
              <a:buNone/>
            </a:pPr>
            <a:r>
              <a:rPr lang="ru-RU" sz="1800" dirty="0" smtClean="0"/>
              <a:t>Растение, которое росло на подоконнике с достаточным количеством солнечного света и </a:t>
            </a:r>
            <a:r>
              <a:rPr lang="ru-RU" sz="1800" dirty="0" smtClean="0"/>
              <a:t>тепла, </a:t>
            </a:r>
            <a:r>
              <a:rPr lang="ru-RU" sz="1800" dirty="0" smtClean="0"/>
              <a:t>оказалось самым крупным по размеру. Побеги растения имели зеленый цвет. На стеблях сформировались продолговатые листики. В целом растение имело здоровый вид. Это можно объяснить тем, что при участии солнечной энергии происходит образование хлорофилла, который придает зеленую окраску побегам. Кроме того, на свету происходят процессы, благодаря которым образуются питательные вещества для самого растения.</a:t>
            </a:r>
            <a:endParaRPr lang="ru-RU" sz="1800" dirty="0"/>
          </a:p>
        </p:txBody>
      </p:sp>
      <p:pic>
        <p:nvPicPr>
          <p:cNvPr id="2050" name="Picture 2" descr="C:\Users\Любовь\Pictures\2017-03-31 фото с телефона 31.03\фото с телефона 31.03 1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340768"/>
            <a:ext cx="4392488" cy="489654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Любовь\Desktop\s_window_01021011_10_p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356614"/>
            <a:ext cx="936104"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659039"/>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Текст 9"/>
          <p:cNvSpPr>
            <a:spLocks noGrp="1"/>
          </p:cNvSpPr>
          <p:nvPr>
            <p:ph type="body" idx="4294967295"/>
          </p:nvPr>
        </p:nvSpPr>
        <p:spPr>
          <a:xfrm>
            <a:off x="4644009" y="981075"/>
            <a:ext cx="4320480" cy="4535488"/>
          </a:xfrm>
        </p:spPr>
        <p:txBody>
          <a:bodyPr/>
          <a:lstStyle/>
          <a:p>
            <a:pPr algn="just"/>
            <a:endParaRPr lang="ru-RU" sz="2000" dirty="0" smtClean="0"/>
          </a:p>
          <a:p>
            <a:pPr marL="0" indent="0" algn="just">
              <a:buNone/>
            </a:pPr>
            <a:r>
              <a:rPr lang="ru-RU" sz="2000" dirty="0" smtClean="0"/>
              <a:t>Растение, которое росло в темноте, но в тепле имело очень «печальный» вид. Побеги растения вытянулись в поисках света. По цвету они были белыми, а не зелеными, так как хлорофилл в темноте образоваться не может. Листья у растения отсутствовали, поскольку питательных веществ, необходимых для развития растения, в темноте не образовалось или их было слишком мало. </a:t>
            </a:r>
            <a:endParaRPr lang="ru-RU" sz="2000" dirty="0"/>
          </a:p>
        </p:txBody>
      </p:sp>
      <p:pic>
        <p:nvPicPr>
          <p:cNvPr id="3074" name="Picture 2" descr="C:\Users\Любовь\Pictures\2017-03-31 фото с телефона 31.03\фото с телефона 31.03 1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052736"/>
            <a:ext cx="4104456" cy="446449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Любовь\Desktop\Sun 2.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777" y="1053519"/>
            <a:ext cx="1537347" cy="1223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58690"/>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716016" y="365125"/>
            <a:ext cx="4032448" cy="4792067"/>
          </a:xfrm>
        </p:spPr>
        <p:txBody>
          <a:bodyPr/>
          <a:lstStyle/>
          <a:p>
            <a:pPr algn="just"/>
            <a:r>
              <a:rPr lang="ru-RU" sz="2000" b="1" dirty="0" smtClean="0"/>
              <a:t>Вот так выглядело растение, которое росло на свету, но в холоде, при температуре от +2 до +4 градусов С. По сравнению с предыдущим образцом побеги этого растения не вытянутые. Цвет побегов бледно-зеленый. Листики практически отсутствуют. За весь период наблюдения это растение практически не росло и не развивалось.  Это объясняется тем, что при низких температурах химические процессы образования питательных веществ в растении замедляются и растение прекращает </a:t>
            </a:r>
            <a:r>
              <a:rPr lang="ru-RU" sz="2000" b="1" dirty="0" smtClean="0"/>
              <a:t>рост.</a:t>
            </a:r>
            <a:endParaRPr lang="ru-RU" sz="2000" b="1" dirty="0"/>
          </a:p>
        </p:txBody>
      </p:sp>
      <p:pic>
        <p:nvPicPr>
          <p:cNvPr id="4098" name="Picture 2" descr="C:\Users\Любовь\Pictures\2017-03-31 фото с телефона 31.03\фото с телефона 31.03 1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836712"/>
            <a:ext cx="4320480" cy="403244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Любовь\Desktop\3245107_термометра-снега-иллюстрация-медицинской-фон-лет.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836712"/>
            <a:ext cx="1152128"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213880"/>
      </p:ext>
    </p:extLst>
  </p:cSld>
  <p:clrMapOvr>
    <a:masterClrMapping/>
  </p:clrMapOvr>
  <p:transition>
    <p:random/>
  </p:transition>
</p:sld>
</file>

<file path=ppt/theme/theme1.xml><?xml version="1.0" encoding="utf-8"?>
<a:theme xmlns:a="http://schemas.openxmlformats.org/drawingml/2006/main" name="13">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13</Template>
  <TotalTime>592</TotalTime>
  <Words>646</Words>
  <Application>Microsoft Office PowerPoint</Application>
  <PresentationFormat>Экран (4:3)</PresentationFormat>
  <Paragraphs>37</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13</vt:lpstr>
      <vt:lpstr>Условия прорастания семян и роста растений на примере турецкого гороха (нута)</vt:lpstr>
      <vt:lpstr>Цель работы – изучить влияние условий на прорастание семян и рост  растений</vt:lpstr>
      <vt:lpstr>Описание объекта исследования</vt:lpstr>
      <vt:lpstr>1 этап работы (1 день) – поместили семена нута в разные условия:</vt:lpstr>
      <vt:lpstr>Через два дня: семена на влажной салфетке проросли, на сухой тарелке – остались без изменений, на тарелке, заполненной водой – увеличились в размерах, но не проросли. Вывод: для прорастания семян необходимы вода и воздух.</vt:lpstr>
      <vt:lpstr>2 этап работы – посадили проросшие семена в почву. При появлении первых ростков емкости с растениями поставили в разные условия. Все растения своевременно поливали.</vt:lpstr>
      <vt:lpstr>Через неделю растения подросли. Все три образца, выращенные в разных условиях, отличались друг от друга</vt:lpstr>
      <vt:lpstr>Презентация PowerPoint</vt:lpstr>
      <vt:lpstr>Вот так выглядело растение, которое росло на свету, но в холоде, при температуре от +2 до +4 градусов С. По сравнению с предыдущим образцом побеги этого растения не вытянутые. Цвет побегов бледно-зеленый. Листики практически отсутствуют. За весь период наблюдения это растение практически не росло и не развивалось.  Это объясняется тем, что при низких температурах химические процессы образования питательных веществ в растении замедляются и растение прекращает рост.</vt:lpstr>
      <vt:lpstr>В конце проведения исследования все з образца растений существенно отличались друг от друга.  Вывод: для роста и развития растений необходимы следующие условия: свет, тепло, вода. Без  этих  факторов растения существовать не могут. </vt:lpstr>
      <vt:lpstr>выводы</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Любовь</dc:creator>
  <cp:lastModifiedBy>Любовь</cp:lastModifiedBy>
  <cp:revision>37</cp:revision>
  <dcterms:created xsi:type="dcterms:W3CDTF">2017-03-31T13:01:13Z</dcterms:created>
  <dcterms:modified xsi:type="dcterms:W3CDTF">2017-04-03T11:10:39Z</dcterms:modified>
</cp:coreProperties>
</file>