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13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69735-94DE-4DEB-AE7A-B472777A9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E1AD7-AA9A-414E-842E-913457BA9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F68A8-F4B7-4BB1-B51B-8F06370D1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CDE1-B0B2-4B0F-ADB3-EF47C7020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D7D30-5005-46D0-B1BC-B2F98136D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9E26F-7476-490F-A95A-8968742D4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13AAB-62AE-4F83-A06B-05C1E7531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7A4F4-1A31-480E-8FDA-C541E6FDB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9F34F-C17D-489D-B253-F5E521181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5C8E8-D349-462E-A61A-ADB328BBD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D0BD1-F89A-43E2-8C94-0C68B0511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F2E52C-E3F1-4B8F-9807-0329AC78A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42894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4787900" y="285728"/>
            <a:ext cx="4140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chemeClr val="bg1"/>
                </a:solidFill>
              </a:rPr>
              <a:t>Систематика растений и животных</a:t>
            </a:r>
          </a:p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chemeClr val="bg1"/>
                </a:solidFill>
              </a:rPr>
              <a:t>Карла  Линнея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23850" y="5661025"/>
            <a:ext cx="4464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Карл Линней                                           портрет работы Александра Рослина 1775 год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786313" y="4714884"/>
            <a:ext cx="39608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i="1" dirty="0" err="1">
                <a:solidFill>
                  <a:schemeClr val="bg1"/>
                </a:solidFill>
                <a:latin typeface="Garamond" pitchFamily="18" charset="0"/>
              </a:rPr>
              <a:t>Nomina</a:t>
            </a:r>
            <a:r>
              <a:rPr lang="ru-RU" sz="2400" b="1" i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Garamond" pitchFamily="18" charset="0"/>
              </a:rPr>
              <a:t>si</a:t>
            </a:r>
            <a:r>
              <a:rPr lang="ru-RU" sz="2400" b="1" i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Garamond" pitchFamily="18" charset="0"/>
              </a:rPr>
              <a:t>nescis</a:t>
            </a:r>
            <a:r>
              <a:rPr lang="ru-RU" sz="2400" b="1" i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Garamond" pitchFamily="18" charset="0"/>
              </a:rPr>
              <a:t>periit</a:t>
            </a:r>
            <a:r>
              <a:rPr lang="ru-RU" sz="2400" b="1" i="1" dirty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ru-RU" sz="2400" b="1" i="1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ru-RU" sz="2400" b="1" i="1" dirty="0" err="1">
                <a:solidFill>
                  <a:schemeClr val="bg1"/>
                </a:solidFill>
                <a:latin typeface="Garamond" pitchFamily="18" charset="0"/>
              </a:rPr>
              <a:t>et</a:t>
            </a:r>
            <a:r>
              <a:rPr lang="ru-RU" sz="2400" b="1" i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Garamond" pitchFamily="18" charset="0"/>
              </a:rPr>
              <a:t>cognitio</a:t>
            </a:r>
            <a:r>
              <a:rPr lang="ru-RU" sz="2400" b="1" i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Garamond" pitchFamily="18" charset="0"/>
              </a:rPr>
              <a:t>rerum</a:t>
            </a:r>
            <a:r>
              <a:rPr lang="ru-RU" sz="2400" dirty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Garamond" pitchFamily="18" charset="0"/>
              </a:rPr>
              <a:t>Если </a:t>
            </a:r>
            <a:r>
              <a:rPr lang="ru-RU" sz="2400" i="1" dirty="0">
                <a:solidFill>
                  <a:schemeClr val="bg1"/>
                </a:solidFill>
                <a:latin typeface="Garamond" pitchFamily="18" charset="0"/>
              </a:rPr>
              <a:t>не будешь знать имён,</a:t>
            </a:r>
            <a:br>
              <a:rPr lang="ru-RU" sz="2400" i="1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ru-RU" sz="2400" i="1" dirty="0">
                <a:solidFill>
                  <a:schemeClr val="bg1"/>
                </a:solidFill>
                <a:latin typeface="Garamond" pitchFamily="18" charset="0"/>
              </a:rPr>
              <a:t>умрёт и познание вещей</a:t>
            </a:r>
            <a:r>
              <a:rPr lang="ru-RU" sz="2400" dirty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ru-RU" sz="2400" i="1" dirty="0">
                <a:solidFill>
                  <a:schemeClr val="bg1"/>
                </a:solidFill>
                <a:latin typeface="Garamond" pitchFamily="18" charset="0"/>
              </a:rPr>
              <a:t>Карл Линней</a:t>
            </a:r>
            <a:r>
              <a:rPr lang="ru-RU" sz="2400" dirty="0">
                <a:solidFill>
                  <a:schemeClr val="bg1"/>
                </a:solidFill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7088" y="188913"/>
            <a:ext cx="792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Главные научные труды: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427538" y="1341438"/>
            <a:ext cx="42116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1751 год – «Философия ботаники»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5288" y="5373688"/>
            <a:ext cx="36718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вид Линнея северная 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(растение названо в честь К.Линнея)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427538" y="2276475"/>
            <a:ext cx="43100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1753 год – «Виды растений» (книга принята за исходный пункт ботанической номенклатуры)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427538" y="4292600"/>
            <a:ext cx="42116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1758 год – 10-е издание «Система природы» (книга принята за исходный пункт зоологической номенклатуры)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38877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  <p:bldP spid="153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27088" y="188913"/>
            <a:ext cx="792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Вклад в науку: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076825" y="928670"/>
            <a:ext cx="36718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</a:rPr>
              <a:t>1. Развитие представлений о ВИДЕ – вид реально существующая группа организмов, по представлениям данного </a:t>
            </a:r>
            <a:r>
              <a:rPr lang="ru-RU" sz="2400" b="1" dirty="0" smtClean="0">
                <a:solidFill>
                  <a:schemeClr val="bg1"/>
                </a:solidFill>
              </a:rPr>
              <a:t>учёного. Естественной система будет тогда, когда будет больше сведений в науках по описанию признаков организмов.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12875"/>
            <a:ext cx="4500563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539750" y="4941888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вид сова полярная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7088" y="188913"/>
            <a:ext cx="792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Вклад в науку: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076825" y="928670"/>
            <a:ext cx="367188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</a:rPr>
              <a:t>2. Описал около            </a:t>
            </a:r>
            <a:r>
              <a:rPr lang="ru-RU" sz="3200" b="1" dirty="0">
                <a:solidFill>
                  <a:srgbClr val="FF0000"/>
                </a:solidFill>
              </a:rPr>
              <a:t>8000 видов</a:t>
            </a:r>
            <a:r>
              <a:rPr lang="ru-RU" sz="2400" b="1" dirty="0">
                <a:solidFill>
                  <a:schemeClr val="bg1"/>
                </a:solidFill>
              </a:rPr>
              <a:t> растений и                    </a:t>
            </a:r>
            <a:r>
              <a:rPr lang="ru-RU" sz="3200" b="1" dirty="0">
                <a:solidFill>
                  <a:srgbClr val="FF0000"/>
                </a:solidFill>
              </a:rPr>
              <a:t>4000 видов</a:t>
            </a:r>
            <a:r>
              <a:rPr lang="ru-RU" sz="2400" b="1" dirty="0">
                <a:solidFill>
                  <a:schemeClr val="bg1"/>
                </a:solidFill>
              </a:rPr>
              <a:t> животных,  разработал первые критерии </a:t>
            </a:r>
            <a:r>
              <a:rPr lang="ru-RU" sz="2400" b="1" dirty="0" smtClean="0">
                <a:solidFill>
                  <a:schemeClr val="bg1"/>
                </a:solidFill>
              </a:rPr>
              <a:t>вида.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Среди животных выделил 6 классов: Млекопитающие, Птицы, Амфибии, Рыбы, Насекомые, Черви.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268413"/>
            <a:ext cx="38163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827088" y="5229225"/>
            <a:ext cx="3673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вид земляника лесная  описан Карлом Линнеем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7088" y="188913"/>
            <a:ext cx="792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Вклад в науку: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148263" y="1916113"/>
            <a:ext cx="36718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3. Ввёл в научное употребление БИНАРНУЮ НОМЕНКЛАТУРУ видов (двойное наименование видов)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4724400"/>
            <a:ext cx="518477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вид шиповник обыкновенный</a:t>
            </a:r>
          </a:p>
          <a:p>
            <a:pPr algn="ctr">
              <a:spcBef>
                <a:spcPct val="50000"/>
              </a:spcBef>
            </a:pPr>
            <a:r>
              <a:rPr lang="ru-RU" b="1" i="1">
                <a:solidFill>
                  <a:schemeClr val="bg1"/>
                </a:solidFill>
              </a:rPr>
              <a:t>шиповник</a:t>
            </a:r>
            <a:r>
              <a:rPr lang="ru-RU" b="1">
                <a:solidFill>
                  <a:schemeClr val="bg1"/>
                </a:solidFill>
              </a:rPr>
              <a:t> (сущ.) – родовое слово</a:t>
            </a:r>
          </a:p>
          <a:p>
            <a:pPr algn="ctr">
              <a:spcBef>
                <a:spcPct val="50000"/>
              </a:spcBef>
            </a:pPr>
            <a:r>
              <a:rPr lang="ru-RU" b="1" i="1">
                <a:solidFill>
                  <a:schemeClr val="bg1"/>
                </a:solidFill>
              </a:rPr>
              <a:t>обыкновенный</a:t>
            </a:r>
            <a:r>
              <a:rPr lang="ru-RU" b="1">
                <a:solidFill>
                  <a:schemeClr val="bg1"/>
                </a:solidFill>
              </a:rPr>
              <a:t> (прил.) – видовое слово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3240087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7088" y="188913"/>
            <a:ext cx="792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Вклад в науку: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643438" y="785813"/>
            <a:ext cx="417671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4. Создал систему органического мира, используя иерархический принцип (более мелкие группы объединил в более крупные) и принцип родства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786313" y="3357563"/>
            <a:ext cx="38163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Для определения родства </a:t>
            </a:r>
            <a:r>
              <a:rPr lang="ru-RU" sz="2400" b="1">
                <a:solidFill>
                  <a:srgbClr val="FF0000"/>
                </a:solidFill>
              </a:rPr>
              <a:t>растений</a:t>
            </a:r>
            <a:r>
              <a:rPr lang="ru-RU" sz="2400" b="1">
                <a:solidFill>
                  <a:schemeClr val="bg1"/>
                </a:solidFill>
              </a:rPr>
              <a:t> изучал их </a:t>
            </a:r>
            <a:r>
              <a:rPr lang="ru-RU" sz="2400" b="1">
                <a:solidFill>
                  <a:srgbClr val="FF0000"/>
                </a:solidFill>
              </a:rPr>
              <a:t>половые органы</a:t>
            </a:r>
            <a:r>
              <a:rPr lang="ru-RU" sz="2400" b="1">
                <a:solidFill>
                  <a:schemeClr val="bg1"/>
                </a:solidFill>
              </a:rPr>
              <a:t> (пестики и тычинки)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148263" y="5157788"/>
            <a:ext cx="32178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Для определения родства </a:t>
            </a:r>
            <a:r>
              <a:rPr lang="ru-RU" sz="2400" b="1">
                <a:solidFill>
                  <a:srgbClr val="FF0000"/>
                </a:solidFill>
              </a:rPr>
              <a:t>животных </a:t>
            </a:r>
            <a:r>
              <a:rPr lang="ru-RU" sz="2400" b="1">
                <a:solidFill>
                  <a:schemeClr val="bg1"/>
                </a:solidFill>
              </a:rPr>
              <a:t>сравнивал строение </a:t>
            </a:r>
            <a:r>
              <a:rPr lang="ru-RU" sz="2400" b="1">
                <a:solidFill>
                  <a:srgbClr val="FF0000"/>
                </a:solidFill>
              </a:rPr>
              <a:t>зубов</a:t>
            </a:r>
          </a:p>
        </p:txBody>
      </p:sp>
      <p:pic>
        <p:nvPicPr>
          <p:cNvPr id="25608" name="Picture 2" descr="2007-06-18 0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908050"/>
            <a:ext cx="324008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6" grpId="0"/>
      <p:bldP spid="256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7088" y="188913"/>
            <a:ext cx="792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Вклад в науку: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148263" y="1700213"/>
            <a:ext cx="36718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</a:rPr>
              <a:t>5. Предложил для классификации организмов ТАКСОНЫ – систематические группы, которыми пользуемся по сей </a:t>
            </a:r>
            <a:r>
              <a:rPr lang="ru-RU" sz="2400" b="1" dirty="0" smtClean="0">
                <a:solidFill>
                  <a:schemeClr val="bg1"/>
                </a:solidFill>
              </a:rPr>
              <a:t>день: класс, отряд, род, вид.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23850" y="1071546"/>
            <a:ext cx="49339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Империя – клеточные</a:t>
            </a:r>
          </a:p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Царство – растения</a:t>
            </a:r>
          </a:p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Отдел – цветковые</a:t>
            </a:r>
          </a:p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Класс – однодольные</a:t>
            </a:r>
          </a:p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Семейство – злаковые</a:t>
            </a:r>
          </a:p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Род – пшеница</a:t>
            </a:r>
          </a:p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Вид – пшеница </a:t>
            </a:r>
            <a:r>
              <a:rPr lang="ru-RU" b="1" dirty="0" smtClean="0">
                <a:solidFill>
                  <a:schemeClr val="bg1"/>
                </a:solidFill>
              </a:rPr>
              <a:t>твёрдая</a:t>
            </a:r>
          </a:p>
          <a:p>
            <a:pPr algn="ctr">
              <a:spcBef>
                <a:spcPct val="50000"/>
              </a:spcBef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Современное систематические положение пшеницы твердой на основе основных таксономических единиц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57166"/>
            <a:ext cx="8229600" cy="5929354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Метафизика:«Видов столько, сколько создал бог. Они не изменяются».</a:t>
            </a:r>
          </a:p>
          <a:p>
            <a:pPr algn="ctr">
              <a:buFontTx/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Изменение </a:t>
            </a:r>
            <a:r>
              <a:rPr lang="ru-RU" sz="2800" b="1" dirty="0" err="1" smtClean="0">
                <a:solidFill>
                  <a:schemeClr val="bg1"/>
                </a:solidFill>
              </a:rPr>
              <a:t>взгдядов</a:t>
            </a:r>
            <a:r>
              <a:rPr lang="ru-RU" sz="2800" b="1" dirty="0" smtClean="0">
                <a:solidFill>
                  <a:schemeClr val="bg1"/>
                </a:solidFill>
              </a:rPr>
              <a:t>:</a:t>
            </a:r>
          </a:p>
          <a:p>
            <a:pPr algn="ctr">
              <a:buFontTx/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Материализм: допускал возможность близких видов от одного предка естественным путем, без вмешательства бога</a:t>
            </a:r>
          </a:p>
          <a:p>
            <a:pPr algn="ctr">
              <a:buFontTx/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Домашнее задание: повторить материал по теме: Развитие жизни на Земле</a:t>
            </a:r>
            <a:r>
              <a:rPr lang="ru-RU" sz="2800" b="1" dirty="0" smtClean="0">
                <a:solidFill>
                  <a:schemeClr val="bg1"/>
                </a:solidFill>
              </a:rPr>
              <a:t>. Выучить записи лекции по К.Линнею.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ru-RU" sz="4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/>
          <a:lstStyle/>
          <a:p>
            <a:r>
              <a:rPr lang="ru-RU" sz="2000" i="1" dirty="0" smtClean="0">
                <a:solidFill>
                  <a:schemeClr val="bg1"/>
                </a:solidFill>
              </a:rPr>
              <a:t/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/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Автор презентации: И.В.Полякова, учитель биологии МОУ «Средняя общеобразовательная школа №25» г.Череповца. С.Н.Кондратьев, учитель биологии МОУ </a:t>
            </a:r>
            <a:r>
              <a:rPr lang="ru-RU" sz="2000" i="1" dirty="0" err="1" smtClean="0">
                <a:solidFill>
                  <a:schemeClr val="bg1"/>
                </a:solidFill>
              </a:rPr>
              <a:t>Ивняковской</a:t>
            </a:r>
            <a:r>
              <a:rPr lang="ru-RU" sz="2000" i="1" dirty="0" smtClean="0">
                <a:solidFill>
                  <a:schemeClr val="bg1"/>
                </a:solidFill>
              </a:rPr>
              <a:t> СШ ЯМР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876"/>
            <a:ext cx="8186766" cy="25542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ММногоМ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Многоообразие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органического мира: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На Земле 1,5 млн. 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видов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животных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  </a:t>
            </a:r>
          </a:p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             500 тыс. 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видов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растений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Флора — совокупность всех 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видов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растений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 на Земле. 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Фауна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 — совокупность всех 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видов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животных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 на Земле. Живые организмы подразделяются на (5) царств: бактерии, протисты, грибы, 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растения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и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животные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</a:rPr>
              <a:t>Систематика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 — это раздел биологии, разрабатывающий естественную классификацию организмов на основе родственных связей между отдельными группами в свете их исторического развития. 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bg1">
                    <a:lumMod val="75000"/>
                  </a:schemeClr>
                </a:solidFill>
              </a:rPr>
              <a:t>Классификация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 — это условная группировка совокупности предметов, явлений, индивидуумов по любому схожему признаку или признакам на основе их родства.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932363" y="8366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</a:rPr>
              <a:t>Годы жизни: 1707 - 1778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003800" y="1357299"/>
            <a:ext cx="36718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</a:rPr>
              <a:t>Место рождения и гражданство: Швеция</a:t>
            </a:r>
          </a:p>
          <a:p>
            <a:pPr algn="ctr">
              <a:spcBef>
                <a:spcPct val="50000"/>
              </a:spcBef>
            </a:pP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285992"/>
            <a:ext cx="12573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859338" y="3214686"/>
            <a:ext cx="38163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</a:rPr>
              <a:t>Родители:                       отец - сельский священник,                      мать – дочь </a:t>
            </a:r>
            <a:r>
              <a:rPr lang="ru-RU" sz="2400" b="1" dirty="0" smtClean="0">
                <a:solidFill>
                  <a:schemeClr val="bg1"/>
                </a:solidFill>
              </a:rPr>
              <a:t>священника.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Основоположник систематики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42894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323850" y="5661025"/>
            <a:ext cx="4464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Карл Линней                                           портрет работы Александра Рослина 1775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  <p:bldP spid="4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2286000" y="0"/>
            <a:ext cx="3671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chemeClr val="bg1"/>
                </a:solidFill>
              </a:rPr>
              <a:t>Учёба: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643438" y="1125538"/>
            <a:ext cx="4500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</a:rPr>
              <a:t>1. Низшая грамматическая школа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787900" y="1700213"/>
            <a:ext cx="40338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</a:rPr>
              <a:t>2. Гимназия (учился на пастора), где нравились лишь ботаника и математика, а не богословие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714875" y="3071813"/>
            <a:ext cx="4176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</a:rPr>
              <a:t>3. </a:t>
            </a:r>
            <a:r>
              <a:rPr lang="ru-RU" sz="2000" b="1" dirty="0" err="1">
                <a:solidFill>
                  <a:schemeClr val="bg1"/>
                </a:solidFill>
              </a:rPr>
              <a:t>Лундский</a:t>
            </a:r>
            <a:r>
              <a:rPr lang="ru-RU" sz="2000" b="1" dirty="0">
                <a:solidFill>
                  <a:schemeClr val="bg1"/>
                </a:solidFill>
              </a:rPr>
              <a:t> университет (учился на врача), по совету преподавателя медицины из гимназии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859338" y="4365625"/>
            <a:ext cx="3816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</a:rPr>
              <a:t>4. </a:t>
            </a:r>
            <a:r>
              <a:rPr lang="ru-RU" sz="2000" b="1" dirty="0" err="1">
                <a:solidFill>
                  <a:schemeClr val="bg1"/>
                </a:solidFill>
              </a:rPr>
              <a:t>Упсальский</a:t>
            </a:r>
            <a:r>
              <a:rPr lang="ru-RU" sz="2000" b="1" dirty="0">
                <a:solidFill>
                  <a:schemeClr val="bg1"/>
                </a:solidFill>
              </a:rPr>
              <a:t> университет (учился на врача), где было больше возможностей изучать медицину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859338" y="5876925"/>
            <a:ext cx="3889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</a:rPr>
              <a:t>5. Самообразование</a:t>
            </a:r>
          </a:p>
        </p:txBody>
      </p:sp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428466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323850" y="5300663"/>
            <a:ext cx="4176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Главное здание Упсальского университета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/>
      <p:bldP spid="8204" grpId="0"/>
      <p:bldP spid="8205" grpId="0"/>
      <p:bldP spid="8206" grpId="0"/>
      <p:bldP spid="82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827088" y="188913"/>
            <a:ext cx="792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Научная деятельность: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352925" y="1268413"/>
            <a:ext cx="4791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chemeClr val="bg1"/>
                </a:solidFill>
              </a:rPr>
              <a:t>1730 год - Лектор-демонстратор в ботаническом  саду Упсальского университета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572000" y="3429000"/>
            <a:ext cx="43322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chemeClr val="bg1"/>
                </a:solidFill>
              </a:rPr>
              <a:t>1735 год – получена степень доктора медицины; смотритель коллекций и ботанического сада Амстердама (Голландия)</a:t>
            </a: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08050"/>
            <a:ext cx="36718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468313" y="5942013"/>
            <a:ext cx="3816350" cy="9159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Линней в лапландском костюме                                               1737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27088" y="188913"/>
            <a:ext cx="792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Научная деятельность: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398963" y="1341438"/>
            <a:ext cx="47450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1738 год – медицинская практика в Стокгольме, придворный лекарь, преподаватель в горном училище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429125" y="4000500"/>
            <a:ext cx="45481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1739 год – первый председатель королевской академии наук в Стокгольме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81075"/>
            <a:ext cx="3408362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0" y="5734050"/>
            <a:ext cx="4441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Свадебный портрет Карла Линнея работы художника Шеффеля                     1739 год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27088" y="188913"/>
            <a:ext cx="792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Научная деятельность: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140200" y="1844675"/>
            <a:ext cx="4727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1741 год – профессор медицины в Упсальском университете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211638" y="4076700"/>
            <a:ext cx="4721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1750 год – ректор Упсальского университета</a:t>
            </a:r>
          </a:p>
        </p:txBody>
      </p: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360045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27088" y="188913"/>
            <a:ext cx="792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Главные научные труды: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427538" y="1916113"/>
            <a:ext cx="42116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1729 год – «Введение в половую жизнь растений»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2875"/>
            <a:ext cx="40322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95288" y="5661025"/>
            <a:ext cx="3671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Рукопись работы «Введение в половую жизнь растений» 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427538" y="3716338"/>
            <a:ext cx="4310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1732 год – «Краткая флора Лапландии»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0" grpId="0"/>
      <p:bldP spid="133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27088" y="188913"/>
            <a:ext cx="792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Главные научные труды: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427538" y="1000108"/>
            <a:ext cx="42116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1736 год – «Система природы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Считал,что</a:t>
            </a:r>
            <a:r>
              <a:rPr lang="ru-RU" sz="2400" b="1" dirty="0" smtClean="0">
                <a:solidFill>
                  <a:schemeClr val="bg1"/>
                </a:solidFill>
              </a:rPr>
              <a:t> система искусственная: за основу при </a:t>
            </a:r>
            <a:r>
              <a:rPr lang="ru-RU" sz="2400" b="1" dirty="0" err="1" smtClean="0">
                <a:solidFill>
                  <a:schemeClr val="bg1"/>
                </a:solidFill>
              </a:rPr>
              <a:t>класификации</a:t>
            </a:r>
            <a:r>
              <a:rPr lang="ru-RU" sz="2400" b="1" dirty="0" smtClean="0">
                <a:solidFill>
                  <a:schemeClr val="bg1"/>
                </a:solidFill>
              </a:rPr>
              <a:t> брал 1-2 признака.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5288" y="5661025"/>
            <a:ext cx="3671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Титульный лист книги «Система природы»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00563" y="3429000"/>
            <a:ext cx="43100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1738 год – «Классификация растений»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34671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1" grpId="0"/>
      <p:bldP spid="1434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618</Words>
  <Application>Microsoft Office PowerPoint</Application>
  <PresentationFormat>Экран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ММногоМ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Автор презентации: И.В.Полякова, учитель биологии МОУ «Средняя общеобразовательная школа №25» г.Череповца. С.Н.Кондратьев, учитель биологии МОУ Ивняковской СШ ЯМР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</cp:lastModifiedBy>
  <cp:revision>27</cp:revision>
  <dcterms:created xsi:type="dcterms:W3CDTF">2009-09-16T12:06:52Z</dcterms:created>
  <dcterms:modified xsi:type="dcterms:W3CDTF">2022-01-26T17:40:33Z</dcterms:modified>
</cp:coreProperties>
</file>