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83" r:id="rId3"/>
    <p:sldId id="288" r:id="rId4"/>
    <p:sldId id="284" r:id="rId5"/>
    <p:sldId id="285" r:id="rId6"/>
    <p:sldId id="267" r:id="rId7"/>
    <p:sldId id="274" r:id="rId8"/>
    <p:sldId id="275" r:id="rId9"/>
    <p:sldId id="276" r:id="rId10"/>
    <p:sldId id="277" r:id="rId11"/>
    <p:sldId id="281" r:id="rId12"/>
    <p:sldId id="282" r:id="rId13"/>
    <p:sldId id="278" r:id="rId14"/>
    <p:sldId id="257" r:id="rId15"/>
    <p:sldId id="290" r:id="rId16"/>
    <p:sldId id="298" r:id="rId17"/>
    <p:sldId id="260" r:id="rId18"/>
    <p:sldId id="266" r:id="rId19"/>
    <p:sldId id="280" r:id="rId20"/>
    <p:sldId id="270" r:id="rId21"/>
    <p:sldId id="291" r:id="rId22"/>
    <p:sldId id="302" r:id="rId23"/>
    <p:sldId id="299" r:id="rId24"/>
    <p:sldId id="300" r:id="rId25"/>
    <p:sldId id="301" r:id="rId26"/>
    <p:sldId id="27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4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4F61FF-6D40-46FA-8457-16CB130146B2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D51B14-BDF8-468E-A505-2D32CA698480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Работа с подростками 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031FDC4-027E-4B25-A561-CE05BBDD8734}" type="parTrans" cxnId="{E6490AE7-D748-4D67-AD1F-D50B242292D9}">
      <dgm:prSet/>
      <dgm:spPr/>
      <dgm:t>
        <a:bodyPr/>
        <a:lstStyle/>
        <a:p>
          <a:endParaRPr lang="ru-RU"/>
        </a:p>
      </dgm:t>
    </dgm:pt>
    <dgm:pt modelId="{EE66E373-5C98-49A0-B636-F3F064112840}" type="sibTrans" cxnId="{E6490AE7-D748-4D67-AD1F-D50B242292D9}">
      <dgm:prSet/>
      <dgm:spPr/>
      <dgm:t>
        <a:bodyPr/>
        <a:lstStyle/>
        <a:p>
          <a:endParaRPr lang="ru-RU"/>
        </a:p>
      </dgm:t>
    </dgm:pt>
    <dgm:pt modelId="{E50D31D1-FE5B-448B-8454-3DDF1F887710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Работа с родителями 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6FAD2CB-5869-4CB8-9834-D43E2B0A5E7B}" type="parTrans" cxnId="{1E2B1726-6D8C-45DF-BEB1-3A0B5462CEBB}">
      <dgm:prSet/>
      <dgm:spPr/>
      <dgm:t>
        <a:bodyPr/>
        <a:lstStyle/>
        <a:p>
          <a:endParaRPr lang="ru-RU"/>
        </a:p>
      </dgm:t>
    </dgm:pt>
    <dgm:pt modelId="{C4DF5079-5AAD-4383-8B8C-4530A1FEBAD3}" type="sibTrans" cxnId="{1E2B1726-6D8C-45DF-BEB1-3A0B5462CEBB}">
      <dgm:prSet/>
      <dgm:spPr/>
      <dgm:t>
        <a:bodyPr/>
        <a:lstStyle/>
        <a:p>
          <a:endParaRPr lang="ru-RU"/>
        </a:p>
      </dgm:t>
    </dgm:pt>
    <dgm:pt modelId="{B1DD7D53-6856-4F58-BCFC-AC2C00D1EFDA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Работа с педагогами 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8AB3DA8-AB47-45B5-AD71-D926AB9D35CA}" type="parTrans" cxnId="{6E646341-09D4-400A-9605-E1BE3907BD0F}">
      <dgm:prSet/>
      <dgm:spPr/>
      <dgm:t>
        <a:bodyPr/>
        <a:lstStyle/>
        <a:p>
          <a:endParaRPr lang="ru-RU"/>
        </a:p>
      </dgm:t>
    </dgm:pt>
    <dgm:pt modelId="{68041DDC-ED75-4AC7-BEDA-F195C98CE055}" type="sibTrans" cxnId="{6E646341-09D4-400A-9605-E1BE3907BD0F}">
      <dgm:prSet/>
      <dgm:spPr/>
      <dgm:t>
        <a:bodyPr/>
        <a:lstStyle/>
        <a:p>
          <a:endParaRPr lang="ru-RU"/>
        </a:p>
      </dgm:t>
    </dgm:pt>
    <dgm:pt modelId="{96EDED26-1C9C-4A47-A26C-BA4A41D4E313}" type="pres">
      <dgm:prSet presAssocID="{AA4F61FF-6D40-46FA-8457-16CB130146B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418503-1F75-4BAF-84CC-058F52AC997D}" type="pres">
      <dgm:prSet presAssocID="{17D51B14-BDF8-468E-A505-2D32CA698480}" presName="composite" presStyleCnt="0"/>
      <dgm:spPr/>
    </dgm:pt>
    <dgm:pt modelId="{2EA8F813-584D-43F7-BDF9-B2E9838613CA}" type="pres">
      <dgm:prSet presAssocID="{17D51B14-BDF8-468E-A505-2D32CA698480}" presName="rect1" presStyleLbl="trAlignAcc1" presStyleIdx="0" presStyleCnt="3" custScaleX="99977" custScaleY="187378" custLinFactNeighborX="-630" custLinFactNeighborY="-18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7475BD-D42F-4FE0-9B83-0E86E68B2888}" type="pres">
      <dgm:prSet presAssocID="{17D51B14-BDF8-468E-A505-2D32CA698480}" presName="rect2" presStyleLbl="fgImgPlace1" presStyleIdx="0" presStyleCnt="3" custScaleX="55205" custScaleY="41362" custLinFactNeighborX="-7260" custLinFactNeighborY="985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  <dgm:t>
        <a:bodyPr/>
        <a:lstStyle/>
        <a:p>
          <a:endParaRPr lang="ru-RU"/>
        </a:p>
      </dgm:t>
    </dgm:pt>
    <dgm:pt modelId="{F9D7AD74-D415-4CF4-AED9-5E182B324C81}" type="pres">
      <dgm:prSet presAssocID="{EE66E373-5C98-49A0-B636-F3F064112840}" presName="sibTrans" presStyleCnt="0"/>
      <dgm:spPr/>
    </dgm:pt>
    <dgm:pt modelId="{155B0D94-1954-466C-956C-2E7511CD0157}" type="pres">
      <dgm:prSet presAssocID="{E50D31D1-FE5B-448B-8454-3DDF1F887710}" presName="composite" presStyleCnt="0"/>
      <dgm:spPr/>
    </dgm:pt>
    <dgm:pt modelId="{D0682012-D84C-439C-A19A-B0CCED1E0F92}" type="pres">
      <dgm:prSet presAssocID="{E50D31D1-FE5B-448B-8454-3DDF1F887710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09753F-FA29-43AA-91B2-9AA725195766}" type="pres">
      <dgm:prSet presAssocID="{E50D31D1-FE5B-448B-8454-3DDF1F887710}" presName="rect2" presStyleLbl="fgImgPlace1" presStyleIdx="1" presStyleCnt="3" custScaleX="53601" custScaleY="4518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  <dgm:t>
        <a:bodyPr/>
        <a:lstStyle/>
        <a:p>
          <a:endParaRPr lang="ru-RU"/>
        </a:p>
      </dgm:t>
    </dgm:pt>
    <dgm:pt modelId="{35DD24A2-C4DB-481C-85A3-6DF5245C1474}" type="pres">
      <dgm:prSet presAssocID="{C4DF5079-5AAD-4383-8B8C-4530A1FEBAD3}" presName="sibTrans" presStyleCnt="0"/>
      <dgm:spPr/>
    </dgm:pt>
    <dgm:pt modelId="{EA5EA2C6-48C4-478A-A7CF-DCE4970A4A55}" type="pres">
      <dgm:prSet presAssocID="{B1DD7D53-6856-4F58-BCFC-AC2C00D1EFDA}" presName="composite" presStyleCnt="0"/>
      <dgm:spPr/>
    </dgm:pt>
    <dgm:pt modelId="{A41DCF75-66BE-4B01-813F-325350F4564B}" type="pres">
      <dgm:prSet presAssocID="{B1DD7D53-6856-4F58-BCFC-AC2C00D1EFDA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882621-9C1A-497C-9A41-0F5073D8A4B5}" type="pres">
      <dgm:prSet presAssocID="{B1DD7D53-6856-4F58-BCFC-AC2C00D1EFDA}" presName="rect2" presStyleLbl="fgImgPlace1" presStyleIdx="2" presStyleCnt="3" custScaleX="55502" custScaleY="4900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  <dgm:t>
        <a:bodyPr/>
        <a:lstStyle/>
        <a:p>
          <a:endParaRPr lang="ru-RU"/>
        </a:p>
      </dgm:t>
    </dgm:pt>
  </dgm:ptLst>
  <dgm:cxnLst>
    <dgm:cxn modelId="{1E2B1726-6D8C-45DF-BEB1-3A0B5462CEBB}" srcId="{AA4F61FF-6D40-46FA-8457-16CB130146B2}" destId="{E50D31D1-FE5B-448B-8454-3DDF1F887710}" srcOrd="1" destOrd="0" parTransId="{A6FAD2CB-5869-4CB8-9834-D43E2B0A5E7B}" sibTransId="{C4DF5079-5AAD-4383-8B8C-4530A1FEBAD3}"/>
    <dgm:cxn modelId="{6E646341-09D4-400A-9605-E1BE3907BD0F}" srcId="{AA4F61FF-6D40-46FA-8457-16CB130146B2}" destId="{B1DD7D53-6856-4F58-BCFC-AC2C00D1EFDA}" srcOrd="2" destOrd="0" parTransId="{98AB3DA8-AB47-45B5-AD71-D926AB9D35CA}" sibTransId="{68041DDC-ED75-4AC7-BEDA-F195C98CE055}"/>
    <dgm:cxn modelId="{EEBF308A-F6CC-4CB0-8907-CC5A74B55A21}" type="presOf" srcId="{AA4F61FF-6D40-46FA-8457-16CB130146B2}" destId="{96EDED26-1C9C-4A47-A26C-BA4A41D4E313}" srcOrd="0" destOrd="0" presId="urn:microsoft.com/office/officeart/2008/layout/PictureStrips"/>
    <dgm:cxn modelId="{A0782F68-1CCC-4FC6-BCE4-7CE89B72DA9D}" type="presOf" srcId="{17D51B14-BDF8-468E-A505-2D32CA698480}" destId="{2EA8F813-584D-43F7-BDF9-B2E9838613CA}" srcOrd="0" destOrd="0" presId="urn:microsoft.com/office/officeart/2008/layout/PictureStrips"/>
    <dgm:cxn modelId="{ABABFB29-F9AE-44C7-B21E-ACC05D2C22CD}" type="presOf" srcId="{E50D31D1-FE5B-448B-8454-3DDF1F887710}" destId="{D0682012-D84C-439C-A19A-B0CCED1E0F92}" srcOrd="0" destOrd="0" presId="urn:microsoft.com/office/officeart/2008/layout/PictureStrips"/>
    <dgm:cxn modelId="{62A0D1F0-B3A6-44B5-AEA9-1C02273E9AFD}" type="presOf" srcId="{B1DD7D53-6856-4F58-BCFC-AC2C00D1EFDA}" destId="{A41DCF75-66BE-4B01-813F-325350F4564B}" srcOrd="0" destOrd="0" presId="urn:microsoft.com/office/officeart/2008/layout/PictureStrips"/>
    <dgm:cxn modelId="{E6490AE7-D748-4D67-AD1F-D50B242292D9}" srcId="{AA4F61FF-6D40-46FA-8457-16CB130146B2}" destId="{17D51B14-BDF8-468E-A505-2D32CA698480}" srcOrd="0" destOrd="0" parTransId="{A031FDC4-027E-4B25-A561-CE05BBDD8734}" sibTransId="{EE66E373-5C98-49A0-B636-F3F064112840}"/>
    <dgm:cxn modelId="{F104271C-CD63-4B11-B821-5E8621B54560}" type="presParOf" srcId="{96EDED26-1C9C-4A47-A26C-BA4A41D4E313}" destId="{A9418503-1F75-4BAF-84CC-058F52AC997D}" srcOrd="0" destOrd="0" presId="urn:microsoft.com/office/officeart/2008/layout/PictureStrips"/>
    <dgm:cxn modelId="{4B134C06-821D-40D2-8EC6-4B3F3A501CF1}" type="presParOf" srcId="{A9418503-1F75-4BAF-84CC-058F52AC997D}" destId="{2EA8F813-584D-43F7-BDF9-B2E9838613CA}" srcOrd="0" destOrd="0" presId="urn:microsoft.com/office/officeart/2008/layout/PictureStrips"/>
    <dgm:cxn modelId="{739E3617-B134-41CD-943A-9C83EF7790F1}" type="presParOf" srcId="{A9418503-1F75-4BAF-84CC-058F52AC997D}" destId="{4C7475BD-D42F-4FE0-9B83-0E86E68B2888}" srcOrd="1" destOrd="0" presId="urn:microsoft.com/office/officeart/2008/layout/PictureStrips"/>
    <dgm:cxn modelId="{EC2BF3C4-6921-42BD-A467-0A3B2EAAF89C}" type="presParOf" srcId="{96EDED26-1C9C-4A47-A26C-BA4A41D4E313}" destId="{F9D7AD74-D415-4CF4-AED9-5E182B324C81}" srcOrd="1" destOrd="0" presId="urn:microsoft.com/office/officeart/2008/layout/PictureStrips"/>
    <dgm:cxn modelId="{23C62891-2FD5-4EE2-92D7-22915F1FDF7A}" type="presParOf" srcId="{96EDED26-1C9C-4A47-A26C-BA4A41D4E313}" destId="{155B0D94-1954-466C-956C-2E7511CD0157}" srcOrd="2" destOrd="0" presId="urn:microsoft.com/office/officeart/2008/layout/PictureStrips"/>
    <dgm:cxn modelId="{98BC8C60-DA03-497E-8A1F-FEB6DAA6D795}" type="presParOf" srcId="{155B0D94-1954-466C-956C-2E7511CD0157}" destId="{D0682012-D84C-439C-A19A-B0CCED1E0F92}" srcOrd="0" destOrd="0" presId="urn:microsoft.com/office/officeart/2008/layout/PictureStrips"/>
    <dgm:cxn modelId="{48BDF1B9-AA52-4CEC-8E4B-0ECBBEF33C4C}" type="presParOf" srcId="{155B0D94-1954-466C-956C-2E7511CD0157}" destId="{D409753F-FA29-43AA-91B2-9AA725195766}" srcOrd="1" destOrd="0" presId="urn:microsoft.com/office/officeart/2008/layout/PictureStrips"/>
    <dgm:cxn modelId="{47F8FC5A-795A-455E-A37F-594F2361AEAC}" type="presParOf" srcId="{96EDED26-1C9C-4A47-A26C-BA4A41D4E313}" destId="{35DD24A2-C4DB-481C-85A3-6DF5245C1474}" srcOrd="3" destOrd="0" presId="urn:microsoft.com/office/officeart/2008/layout/PictureStrips"/>
    <dgm:cxn modelId="{511AB455-87A4-40B1-8236-5903E7141EF5}" type="presParOf" srcId="{96EDED26-1C9C-4A47-A26C-BA4A41D4E313}" destId="{EA5EA2C6-48C4-478A-A7CF-DCE4970A4A55}" srcOrd="4" destOrd="0" presId="urn:microsoft.com/office/officeart/2008/layout/PictureStrips"/>
    <dgm:cxn modelId="{AA314865-01DD-44AE-9679-32105C94F1BA}" type="presParOf" srcId="{EA5EA2C6-48C4-478A-A7CF-DCE4970A4A55}" destId="{A41DCF75-66BE-4B01-813F-325350F4564B}" srcOrd="0" destOrd="0" presId="urn:microsoft.com/office/officeart/2008/layout/PictureStrips"/>
    <dgm:cxn modelId="{A28D09D6-923F-4E21-8A73-5467B9A60F4E}" type="presParOf" srcId="{EA5EA2C6-48C4-478A-A7CF-DCE4970A4A55}" destId="{0D882621-9C1A-497C-9A41-0F5073D8A4B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531777-E152-4CA4-A771-03ABE071A063}" type="doc">
      <dgm:prSet loTypeId="urn:microsoft.com/office/officeart/2005/8/layout/cycle6" loCatId="cycle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528F5F48-B742-499D-833A-39EAE1C88BAC}">
      <dgm:prSet phldrT="[Текст]" custT="1"/>
      <dgm:spPr>
        <a:xfrm>
          <a:off x="3338196" y="2537"/>
          <a:ext cx="1477007" cy="960054"/>
        </a:xfrm>
        <a:prstGeom prst="roundRect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hade val="51000"/>
                <a:satMod val="13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ru-RU" sz="1800" dirty="0" smtClean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Методические комплексы</a:t>
          </a:r>
          <a:endParaRPr lang="ru-RU" sz="1800" dirty="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A386754E-C478-46E1-A67D-00BF7A5E9AD8}" type="parTrans" cxnId="{152E0D41-D031-4975-9715-9E38E07A0920}">
      <dgm:prSet/>
      <dgm:spPr/>
      <dgm:t>
        <a:bodyPr/>
        <a:lstStyle/>
        <a:p>
          <a:endParaRPr lang="ru-RU"/>
        </a:p>
      </dgm:t>
    </dgm:pt>
    <dgm:pt modelId="{579747EC-94D2-490E-BE36-FA32649D1841}" type="sibTrans" cxnId="{152E0D41-D031-4975-9715-9E38E07A0920}">
      <dgm:prSet/>
      <dgm:spPr>
        <a:xfrm>
          <a:off x="2159971" y="482564"/>
          <a:ext cx="3833456" cy="3833456"/>
        </a:xfrm>
        <a:custGeom>
          <a:avLst/>
          <a:gdLst/>
          <a:ahLst/>
          <a:cxnLst/>
          <a:rect l="0" t="0" r="0" b="0"/>
          <a:pathLst>
            <a:path>
              <a:moveTo>
                <a:pt x="2665361" y="152246"/>
              </a:moveTo>
              <a:arcTo wR="1916728" hR="1916728" stAng="17579431" swAng="1959759"/>
            </a:path>
          </a:pathLst>
        </a:custGeom>
        <a:noFill/>
        <a:ln w="9525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465A43AC-3356-492E-8A38-358DB2F8AD00}">
      <dgm:prSet phldrT="[Текст]" custT="1"/>
      <dgm:spPr>
        <a:xfrm>
          <a:off x="5161113" y="1326964"/>
          <a:ext cx="1477007" cy="960054"/>
        </a:xfrm>
        <a:prstGeom prst="roundRect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hade val="51000"/>
                <a:satMod val="13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ru-RU" sz="1800" dirty="0" smtClean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Информа-ционные материалы</a:t>
          </a:r>
          <a:endParaRPr lang="ru-RU" sz="1800" dirty="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B5713CA0-A025-4B0C-ACED-C8677DBCBCA7}" type="parTrans" cxnId="{0466EFCE-3E5E-4300-B97F-ABBA41D424F0}">
      <dgm:prSet/>
      <dgm:spPr/>
      <dgm:t>
        <a:bodyPr/>
        <a:lstStyle/>
        <a:p>
          <a:endParaRPr lang="ru-RU"/>
        </a:p>
      </dgm:t>
    </dgm:pt>
    <dgm:pt modelId="{23057414-FC51-480F-9BD4-E8A8F0C566DB}" type="sibTrans" cxnId="{0466EFCE-3E5E-4300-B97F-ABBA41D424F0}">
      <dgm:prSet/>
      <dgm:spPr>
        <a:xfrm>
          <a:off x="2159971" y="482564"/>
          <a:ext cx="3833456" cy="3833456"/>
        </a:xfrm>
        <a:custGeom>
          <a:avLst/>
          <a:gdLst/>
          <a:ahLst/>
          <a:cxnLst/>
          <a:rect l="0" t="0" r="0" b="0"/>
          <a:pathLst>
            <a:path>
              <a:moveTo>
                <a:pt x="3830844" y="1816699"/>
              </a:moveTo>
              <a:arcTo wR="1916728" hR="1916728" stAng="21420511" swAng="2194936"/>
            </a:path>
          </a:pathLst>
        </a:custGeom>
        <a:noFill/>
        <a:ln w="9525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B83AB7C9-FBD0-4859-947A-6DAECB62F61C}">
      <dgm:prSet phldrT="[Текст]" custT="1"/>
      <dgm:spPr>
        <a:xfrm>
          <a:off x="4464820" y="3469931"/>
          <a:ext cx="1477007" cy="960054"/>
        </a:xfrm>
        <a:prstGeom prst="roundRect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hade val="51000"/>
                <a:satMod val="13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ru-RU" sz="1800" dirty="0" smtClean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Социологи-</a:t>
          </a:r>
          <a:r>
            <a:rPr lang="ru-RU" sz="1800" dirty="0" err="1" smtClean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ческое</a:t>
          </a:r>
          <a:r>
            <a:rPr lang="ru-RU" sz="1800" dirty="0" smtClean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 исследование</a:t>
          </a:r>
          <a:endParaRPr lang="ru-RU" sz="1800" dirty="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89B0C51C-B44F-4E34-9834-4AF23711C15F}" type="parTrans" cxnId="{8E79F42D-3BCE-48DD-A067-8BF4DE1F2ED4}">
      <dgm:prSet/>
      <dgm:spPr/>
      <dgm:t>
        <a:bodyPr/>
        <a:lstStyle/>
        <a:p>
          <a:endParaRPr lang="ru-RU"/>
        </a:p>
      </dgm:t>
    </dgm:pt>
    <dgm:pt modelId="{58B70096-CC6C-4412-B415-875E72F1AA52}" type="sibTrans" cxnId="{8E79F42D-3BCE-48DD-A067-8BF4DE1F2ED4}">
      <dgm:prSet/>
      <dgm:spPr>
        <a:xfrm>
          <a:off x="2159971" y="482564"/>
          <a:ext cx="3833456" cy="3833456"/>
        </a:xfrm>
        <a:custGeom>
          <a:avLst/>
          <a:gdLst/>
          <a:ahLst/>
          <a:cxnLst/>
          <a:rect l="0" t="0" r="0" b="0"/>
          <a:pathLst>
            <a:path>
              <a:moveTo>
                <a:pt x="2297244" y="3795306"/>
              </a:moveTo>
              <a:arcTo wR="1916728" hR="1916728" stAng="4712961" swAng="1374077"/>
            </a:path>
          </a:pathLst>
        </a:custGeom>
        <a:noFill/>
        <a:ln w="9525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EA27D4B5-6DE9-417E-8385-9B807F410D6B}">
      <dgm:prSet phldrT="[Текст]" custT="1"/>
      <dgm:spPr>
        <a:xfrm>
          <a:off x="2211571" y="3469931"/>
          <a:ext cx="1477007" cy="960054"/>
        </a:xfrm>
        <a:prstGeom prst="roundRect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hade val="51000"/>
                <a:satMod val="13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ru-RU" sz="1800" dirty="0" smtClean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Мониторинг субкультур</a:t>
          </a:r>
          <a:endParaRPr lang="ru-RU" sz="1800" dirty="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CD94D5BA-C78D-49A1-8A80-9D48A2F55BDD}" type="parTrans" cxnId="{2073EF90-C2FD-4C8A-8EAA-CDC8B2D189F3}">
      <dgm:prSet/>
      <dgm:spPr/>
      <dgm:t>
        <a:bodyPr/>
        <a:lstStyle/>
        <a:p>
          <a:endParaRPr lang="ru-RU"/>
        </a:p>
      </dgm:t>
    </dgm:pt>
    <dgm:pt modelId="{B47B5532-0BFF-471D-9DB5-DA1C46A9A4EF}" type="sibTrans" cxnId="{2073EF90-C2FD-4C8A-8EAA-CDC8B2D189F3}">
      <dgm:prSet/>
      <dgm:spPr>
        <a:xfrm>
          <a:off x="2159971" y="482564"/>
          <a:ext cx="3833456" cy="3833456"/>
        </a:xfrm>
        <a:custGeom>
          <a:avLst/>
          <a:gdLst/>
          <a:ahLst/>
          <a:cxnLst/>
          <a:rect l="0" t="0" r="0" b="0"/>
          <a:pathLst>
            <a:path>
              <a:moveTo>
                <a:pt x="320073" y="2977172"/>
              </a:moveTo>
              <a:arcTo wR="1916728" hR="1916728" stAng="8784553" swAng="2194936"/>
            </a:path>
          </a:pathLst>
        </a:custGeom>
        <a:noFill/>
        <a:ln w="9525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CE8617A7-8207-4128-A2FF-80DBF5EC616A}">
      <dgm:prSet phldrT="[Текст]" custT="1"/>
      <dgm:spPr>
        <a:xfrm>
          <a:off x="1515279" y="1326964"/>
          <a:ext cx="1477007" cy="960054"/>
        </a:xfrm>
        <a:prstGeom prst="roundRect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hade val="51000"/>
                <a:satMod val="13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ru-RU" sz="1800" dirty="0" smtClean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Рубрика «Знать, чтобы жить»</a:t>
          </a:r>
          <a:endParaRPr lang="ru-RU" sz="1800" dirty="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B6E6E2A4-286F-4978-B9AC-DEF03997D5F8}" type="parTrans" cxnId="{B5EB391E-0A6D-4405-9D48-AC011BE3500D}">
      <dgm:prSet/>
      <dgm:spPr/>
      <dgm:t>
        <a:bodyPr/>
        <a:lstStyle/>
        <a:p>
          <a:endParaRPr lang="ru-RU"/>
        </a:p>
      </dgm:t>
    </dgm:pt>
    <dgm:pt modelId="{BB3BEE7E-8530-44FD-BD75-71A37001FA95}" type="sibTrans" cxnId="{B5EB391E-0A6D-4405-9D48-AC011BE3500D}">
      <dgm:prSet/>
      <dgm:spPr>
        <a:xfrm>
          <a:off x="2159971" y="482564"/>
          <a:ext cx="3833456" cy="3833456"/>
        </a:xfrm>
        <a:custGeom>
          <a:avLst/>
          <a:gdLst/>
          <a:ahLst/>
          <a:cxnLst/>
          <a:rect l="0" t="0" r="0" b="0"/>
          <a:pathLst>
            <a:path>
              <a:moveTo>
                <a:pt x="334206" y="835307"/>
              </a:moveTo>
              <a:arcTo wR="1916728" hR="1916728" stAng="12860811" swAng="1959759"/>
            </a:path>
          </a:pathLst>
        </a:custGeom>
        <a:noFill/>
        <a:ln w="9525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9457D00B-FE2D-4C00-A836-434E1C8C976E}" type="pres">
      <dgm:prSet presAssocID="{26531777-E152-4CA4-A771-03ABE071A06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893A87-83BF-4FDE-9C53-89186D95E41F}" type="pres">
      <dgm:prSet presAssocID="{528F5F48-B742-499D-833A-39EAE1C88BAC}" presName="node" presStyleLbl="node1" presStyleIdx="0" presStyleCnt="5" custRadScaleRad="98872" custRadScaleInc="-115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D21459-8B5C-41F7-BD82-B04AF0C66BB1}" type="pres">
      <dgm:prSet presAssocID="{528F5F48-B742-499D-833A-39EAE1C88BAC}" presName="spNode" presStyleCnt="0"/>
      <dgm:spPr/>
    </dgm:pt>
    <dgm:pt modelId="{2803F892-AB44-47A9-BFA6-CC93E0E4BBCC}" type="pres">
      <dgm:prSet presAssocID="{579747EC-94D2-490E-BE36-FA32649D1841}" presName="sibTrans" presStyleLbl="sibTrans1D1" presStyleIdx="0" presStyleCnt="5"/>
      <dgm:spPr/>
      <dgm:t>
        <a:bodyPr/>
        <a:lstStyle/>
        <a:p>
          <a:endParaRPr lang="ru-RU"/>
        </a:p>
      </dgm:t>
    </dgm:pt>
    <dgm:pt modelId="{A3AB1CB9-46D6-475B-820D-0060DE5C6D73}" type="pres">
      <dgm:prSet presAssocID="{465A43AC-3356-492E-8A38-358DB2F8AD00}" presName="node" presStyleLbl="node1" presStyleIdx="1" presStyleCnt="5" custRadScaleRad="99353" custRadScaleInc="13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25B23C-B7FB-43AF-9D82-60043803784A}" type="pres">
      <dgm:prSet presAssocID="{465A43AC-3356-492E-8A38-358DB2F8AD00}" presName="spNode" presStyleCnt="0"/>
      <dgm:spPr/>
    </dgm:pt>
    <dgm:pt modelId="{70A4BFE6-10C8-40BF-8168-B17EBDBE1F0A}" type="pres">
      <dgm:prSet presAssocID="{23057414-FC51-480F-9BD4-E8A8F0C566DB}" presName="sibTrans" presStyleLbl="sibTrans1D1" presStyleIdx="1" presStyleCnt="5"/>
      <dgm:spPr/>
      <dgm:t>
        <a:bodyPr/>
        <a:lstStyle/>
        <a:p>
          <a:endParaRPr lang="ru-RU"/>
        </a:p>
      </dgm:t>
    </dgm:pt>
    <dgm:pt modelId="{4AD6A303-3FD7-4F80-A603-92B911C887C1}" type="pres">
      <dgm:prSet presAssocID="{B83AB7C9-FBD0-4859-947A-6DAECB62F61C}" presName="node" presStyleLbl="node1" presStyleIdx="2" presStyleCnt="5" custRadScaleRad="101556" custRadScaleInc="-227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1ED922-5F92-4347-A57D-A67C5C051CA5}" type="pres">
      <dgm:prSet presAssocID="{B83AB7C9-FBD0-4859-947A-6DAECB62F61C}" presName="spNode" presStyleCnt="0"/>
      <dgm:spPr/>
    </dgm:pt>
    <dgm:pt modelId="{FF0107D3-1494-43D3-91E2-1697F768BED6}" type="pres">
      <dgm:prSet presAssocID="{58B70096-CC6C-4412-B415-875E72F1AA52}" presName="sibTrans" presStyleLbl="sibTrans1D1" presStyleIdx="2" presStyleCnt="5"/>
      <dgm:spPr/>
      <dgm:t>
        <a:bodyPr/>
        <a:lstStyle/>
        <a:p>
          <a:endParaRPr lang="ru-RU"/>
        </a:p>
      </dgm:t>
    </dgm:pt>
    <dgm:pt modelId="{0AEB8E54-BA5C-4835-AB76-91166EB82BD0}" type="pres">
      <dgm:prSet presAssocID="{EA27D4B5-6DE9-417E-8385-9B807F410D6B}" presName="node" presStyleLbl="node1" presStyleIdx="3" presStyleCnt="5" custRadScaleRad="100867" custRadScaleInc="328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17BC71-0CF4-4CE4-8D74-2D356337B064}" type="pres">
      <dgm:prSet presAssocID="{EA27D4B5-6DE9-417E-8385-9B807F410D6B}" presName="spNode" presStyleCnt="0"/>
      <dgm:spPr/>
    </dgm:pt>
    <dgm:pt modelId="{B0830A74-20E8-4899-B951-9B7246FE5518}" type="pres">
      <dgm:prSet presAssocID="{B47B5532-0BFF-471D-9DB5-DA1C46A9A4EF}" presName="sibTrans" presStyleLbl="sibTrans1D1" presStyleIdx="3" presStyleCnt="5"/>
      <dgm:spPr/>
      <dgm:t>
        <a:bodyPr/>
        <a:lstStyle/>
        <a:p>
          <a:endParaRPr lang="ru-RU"/>
        </a:p>
      </dgm:t>
    </dgm:pt>
    <dgm:pt modelId="{12B475D7-82CA-4055-8EFF-8CCB088DA3F2}" type="pres">
      <dgm:prSet presAssocID="{CE8617A7-8207-4128-A2FF-80DBF5EC616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7E6934-E636-48E8-964C-30FDB1BEF157}" type="pres">
      <dgm:prSet presAssocID="{CE8617A7-8207-4128-A2FF-80DBF5EC616A}" presName="spNode" presStyleCnt="0"/>
      <dgm:spPr/>
    </dgm:pt>
    <dgm:pt modelId="{97E4D1FE-8EC2-462D-AE78-C555B4BDDAC9}" type="pres">
      <dgm:prSet presAssocID="{BB3BEE7E-8530-44FD-BD75-71A37001FA95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2B4012A8-449E-4408-BA09-6194E50E9F61}" type="presOf" srcId="{23057414-FC51-480F-9BD4-E8A8F0C566DB}" destId="{70A4BFE6-10C8-40BF-8168-B17EBDBE1F0A}" srcOrd="0" destOrd="0" presId="urn:microsoft.com/office/officeart/2005/8/layout/cycle6"/>
    <dgm:cxn modelId="{1F6ADE0F-BA82-4EE6-92DB-5390E759322D}" type="presOf" srcId="{465A43AC-3356-492E-8A38-358DB2F8AD00}" destId="{A3AB1CB9-46D6-475B-820D-0060DE5C6D73}" srcOrd="0" destOrd="0" presId="urn:microsoft.com/office/officeart/2005/8/layout/cycle6"/>
    <dgm:cxn modelId="{C2DF0AD5-B82E-4F19-AAC6-5239B0ACA0E7}" type="presOf" srcId="{26531777-E152-4CA4-A771-03ABE071A063}" destId="{9457D00B-FE2D-4C00-A836-434E1C8C976E}" srcOrd="0" destOrd="0" presId="urn:microsoft.com/office/officeart/2005/8/layout/cycle6"/>
    <dgm:cxn modelId="{4140DA14-AFF2-4836-9D86-D36DC0AE43BB}" type="presOf" srcId="{BB3BEE7E-8530-44FD-BD75-71A37001FA95}" destId="{97E4D1FE-8EC2-462D-AE78-C555B4BDDAC9}" srcOrd="0" destOrd="0" presId="urn:microsoft.com/office/officeart/2005/8/layout/cycle6"/>
    <dgm:cxn modelId="{B5EB391E-0A6D-4405-9D48-AC011BE3500D}" srcId="{26531777-E152-4CA4-A771-03ABE071A063}" destId="{CE8617A7-8207-4128-A2FF-80DBF5EC616A}" srcOrd="4" destOrd="0" parTransId="{B6E6E2A4-286F-4978-B9AC-DEF03997D5F8}" sibTransId="{BB3BEE7E-8530-44FD-BD75-71A37001FA95}"/>
    <dgm:cxn modelId="{9E43BE35-8F2F-43B1-98CC-05C518A38113}" type="presOf" srcId="{CE8617A7-8207-4128-A2FF-80DBF5EC616A}" destId="{12B475D7-82CA-4055-8EFF-8CCB088DA3F2}" srcOrd="0" destOrd="0" presId="urn:microsoft.com/office/officeart/2005/8/layout/cycle6"/>
    <dgm:cxn modelId="{152E0D41-D031-4975-9715-9E38E07A0920}" srcId="{26531777-E152-4CA4-A771-03ABE071A063}" destId="{528F5F48-B742-499D-833A-39EAE1C88BAC}" srcOrd="0" destOrd="0" parTransId="{A386754E-C478-46E1-A67D-00BF7A5E9AD8}" sibTransId="{579747EC-94D2-490E-BE36-FA32649D1841}"/>
    <dgm:cxn modelId="{9BDF3F8F-6D3D-44DA-9267-7487E9007FAE}" type="presOf" srcId="{58B70096-CC6C-4412-B415-875E72F1AA52}" destId="{FF0107D3-1494-43D3-91E2-1697F768BED6}" srcOrd="0" destOrd="0" presId="urn:microsoft.com/office/officeart/2005/8/layout/cycle6"/>
    <dgm:cxn modelId="{0466EFCE-3E5E-4300-B97F-ABBA41D424F0}" srcId="{26531777-E152-4CA4-A771-03ABE071A063}" destId="{465A43AC-3356-492E-8A38-358DB2F8AD00}" srcOrd="1" destOrd="0" parTransId="{B5713CA0-A025-4B0C-ACED-C8677DBCBCA7}" sibTransId="{23057414-FC51-480F-9BD4-E8A8F0C566DB}"/>
    <dgm:cxn modelId="{F5B642DF-E172-4CFE-BFD2-CABCF8CE476A}" type="presOf" srcId="{579747EC-94D2-490E-BE36-FA32649D1841}" destId="{2803F892-AB44-47A9-BFA6-CC93E0E4BBCC}" srcOrd="0" destOrd="0" presId="urn:microsoft.com/office/officeart/2005/8/layout/cycle6"/>
    <dgm:cxn modelId="{D35FC5DC-E91B-4D22-8606-0A4002386523}" type="presOf" srcId="{528F5F48-B742-499D-833A-39EAE1C88BAC}" destId="{99893A87-83BF-4FDE-9C53-89186D95E41F}" srcOrd="0" destOrd="0" presId="urn:microsoft.com/office/officeart/2005/8/layout/cycle6"/>
    <dgm:cxn modelId="{8E79F42D-3BCE-48DD-A067-8BF4DE1F2ED4}" srcId="{26531777-E152-4CA4-A771-03ABE071A063}" destId="{B83AB7C9-FBD0-4859-947A-6DAECB62F61C}" srcOrd="2" destOrd="0" parTransId="{89B0C51C-B44F-4E34-9834-4AF23711C15F}" sibTransId="{58B70096-CC6C-4412-B415-875E72F1AA52}"/>
    <dgm:cxn modelId="{158EDB3E-1BB9-4CDB-952C-F56C8DA2E61E}" type="presOf" srcId="{EA27D4B5-6DE9-417E-8385-9B807F410D6B}" destId="{0AEB8E54-BA5C-4835-AB76-91166EB82BD0}" srcOrd="0" destOrd="0" presId="urn:microsoft.com/office/officeart/2005/8/layout/cycle6"/>
    <dgm:cxn modelId="{56F50707-1EB0-470F-B317-47A7EA9E0EB6}" type="presOf" srcId="{B47B5532-0BFF-471D-9DB5-DA1C46A9A4EF}" destId="{B0830A74-20E8-4899-B951-9B7246FE5518}" srcOrd="0" destOrd="0" presId="urn:microsoft.com/office/officeart/2005/8/layout/cycle6"/>
    <dgm:cxn modelId="{1208E1CB-834F-4B0F-80F3-55AA65D0BC8D}" type="presOf" srcId="{B83AB7C9-FBD0-4859-947A-6DAECB62F61C}" destId="{4AD6A303-3FD7-4F80-A603-92B911C887C1}" srcOrd="0" destOrd="0" presId="urn:microsoft.com/office/officeart/2005/8/layout/cycle6"/>
    <dgm:cxn modelId="{2073EF90-C2FD-4C8A-8EAA-CDC8B2D189F3}" srcId="{26531777-E152-4CA4-A771-03ABE071A063}" destId="{EA27D4B5-6DE9-417E-8385-9B807F410D6B}" srcOrd="3" destOrd="0" parTransId="{CD94D5BA-C78D-49A1-8A80-9D48A2F55BDD}" sibTransId="{B47B5532-0BFF-471D-9DB5-DA1C46A9A4EF}"/>
    <dgm:cxn modelId="{6C137CB6-CE2D-4336-B694-1F05E83BE3DF}" type="presParOf" srcId="{9457D00B-FE2D-4C00-A836-434E1C8C976E}" destId="{99893A87-83BF-4FDE-9C53-89186D95E41F}" srcOrd="0" destOrd="0" presId="urn:microsoft.com/office/officeart/2005/8/layout/cycle6"/>
    <dgm:cxn modelId="{C7E84EA9-3016-4DFB-B89B-61D442ACBCEC}" type="presParOf" srcId="{9457D00B-FE2D-4C00-A836-434E1C8C976E}" destId="{3DD21459-8B5C-41F7-BD82-B04AF0C66BB1}" srcOrd="1" destOrd="0" presId="urn:microsoft.com/office/officeart/2005/8/layout/cycle6"/>
    <dgm:cxn modelId="{F5D3DE9A-1A3E-4E78-8C67-E1FD3C666F22}" type="presParOf" srcId="{9457D00B-FE2D-4C00-A836-434E1C8C976E}" destId="{2803F892-AB44-47A9-BFA6-CC93E0E4BBCC}" srcOrd="2" destOrd="0" presId="urn:microsoft.com/office/officeart/2005/8/layout/cycle6"/>
    <dgm:cxn modelId="{EF6BAB97-33BC-48D4-A934-95CC44D8ECA9}" type="presParOf" srcId="{9457D00B-FE2D-4C00-A836-434E1C8C976E}" destId="{A3AB1CB9-46D6-475B-820D-0060DE5C6D73}" srcOrd="3" destOrd="0" presId="urn:microsoft.com/office/officeart/2005/8/layout/cycle6"/>
    <dgm:cxn modelId="{A28B7AF5-047E-4373-9CD1-637321BB0C28}" type="presParOf" srcId="{9457D00B-FE2D-4C00-A836-434E1C8C976E}" destId="{8B25B23C-B7FB-43AF-9D82-60043803784A}" srcOrd="4" destOrd="0" presId="urn:microsoft.com/office/officeart/2005/8/layout/cycle6"/>
    <dgm:cxn modelId="{F2BC2308-296C-45AE-ADFC-F55B4308E9F6}" type="presParOf" srcId="{9457D00B-FE2D-4C00-A836-434E1C8C976E}" destId="{70A4BFE6-10C8-40BF-8168-B17EBDBE1F0A}" srcOrd="5" destOrd="0" presId="urn:microsoft.com/office/officeart/2005/8/layout/cycle6"/>
    <dgm:cxn modelId="{B99E209A-156F-4D19-9500-40DEA2877CCF}" type="presParOf" srcId="{9457D00B-FE2D-4C00-A836-434E1C8C976E}" destId="{4AD6A303-3FD7-4F80-A603-92B911C887C1}" srcOrd="6" destOrd="0" presId="urn:microsoft.com/office/officeart/2005/8/layout/cycle6"/>
    <dgm:cxn modelId="{95E58130-6781-44EB-9EB3-83D9289F8FE7}" type="presParOf" srcId="{9457D00B-FE2D-4C00-A836-434E1C8C976E}" destId="{EC1ED922-5F92-4347-A57D-A67C5C051CA5}" srcOrd="7" destOrd="0" presId="urn:microsoft.com/office/officeart/2005/8/layout/cycle6"/>
    <dgm:cxn modelId="{A99AEFE9-0653-4F5B-8EA6-BBDE7EA00135}" type="presParOf" srcId="{9457D00B-FE2D-4C00-A836-434E1C8C976E}" destId="{FF0107D3-1494-43D3-91E2-1697F768BED6}" srcOrd="8" destOrd="0" presId="urn:microsoft.com/office/officeart/2005/8/layout/cycle6"/>
    <dgm:cxn modelId="{C400345E-6CBE-41DA-8C69-8E27F6A3EA0A}" type="presParOf" srcId="{9457D00B-FE2D-4C00-A836-434E1C8C976E}" destId="{0AEB8E54-BA5C-4835-AB76-91166EB82BD0}" srcOrd="9" destOrd="0" presId="urn:microsoft.com/office/officeart/2005/8/layout/cycle6"/>
    <dgm:cxn modelId="{FE662B34-0017-4D1C-BFD4-BA488B52E54A}" type="presParOf" srcId="{9457D00B-FE2D-4C00-A836-434E1C8C976E}" destId="{8F17BC71-0CF4-4CE4-8D74-2D356337B064}" srcOrd="10" destOrd="0" presId="urn:microsoft.com/office/officeart/2005/8/layout/cycle6"/>
    <dgm:cxn modelId="{29F202F7-2460-48BA-9A80-1523257139A5}" type="presParOf" srcId="{9457D00B-FE2D-4C00-A836-434E1C8C976E}" destId="{B0830A74-20E8-4899-B951-9B7246FE5518}" srcOrd="11" destOrd="0" presId="urn:microsoft.com/office/officeart/2005/8/layout/cycle6"/>
    <dgm:cxn modelId="{F7DE9770-7AA9-4463-ABED-43E8AB123687}" type="presParOf" srcId="{9457D00B-FE2D-4C00-A836-434E1C8C976E}" destId="{12B475D7-82CA-4055-8EFF-8CCB088DA3F2}" srcOrd="12" destOrd="0" presId="urn:microsoft.com/office/officeart/2005/8/layout/cycle6"/>
    <dgm:cxn modelId="{2A3B59A2-4E53-410D-BA28-78BFEA7484F7}" type="presParOf" srcId="{9457D00B-FE2D-4C00-A836-434E1C8C976E}" destId="{1E7E6934-E636-48E8-964C-30FDB1BEF157}" srcOrd="13" destOrd="0" presId="urn:microsoft.com/office/officeart/2005/8/layout/cycle6"/>
    <dgm:cxn modelId="{7F88035D-57B0-4247-898E-3D36E5968DAE}" type="presParOf" srcId="{9457D00B-FE2D-4C00-A836-434E1C8C976E}" destId="{97E4D1FE-8EC2-462D-AE78-C555B4BDDAC9}" srcOrd="14" destOrd="0" presId="urn:microsoft.com/office/officeart/2005/8/layout/cycle6"/>
  </dgm:cxnLst>
  <dgm:bg>
    <a:solidFill>
      <a:schemeClr val="accent1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A8F813-584D-43F7-BDF9-B2E9838613CA}">
      <dsp:nvSpPr>
        <dsp:cNvPr id="0" name=""/>
        <dsp:cNvSpPr/>
      </dsp:nvSpPr>
      <dsp:spPr>
        <a:xfrm>
          <a:off x="439424" y="233109"/>
          <a:ext cx="3114349" cy="182404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9356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Работа с подростками </a:t>
          </a:r>
          <a:endParaRPr lang="ru-RU" sz="2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9424" y="233109"/>
        <a:ext cx="3114349" cy="1824046"/>
      </dsp:txXfrm>
    </dsp:sp>
    <dsp:sp modelId="{4C7475BD-D42F-4FE0-9B83-0E86E68B2888}">
      <dsp:nvSpPr>
        <dsp:cNvPr id="0" name=""/>
        <dsp:cNvSpPr/>
      </dsp:nvSpPr>
      <dsp:spPr>
        <a:xfrm>
          <a:off x="432046" y="936104"/>
          <a:ext cx="376178" cy="42277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682012-D84C-439C-A19A-B0CCED1E0F92}">
      <dsp:nvSpPr>
        <dsp:cNvPr id="0" name=""/>
        <dsp:cNvSpPr/>
      </dsp:nvSpPr>
      <dsp:spPr>
        <a:xfrm>
          <a:off x="458690" y="2186465"/>
          <a:ext cx="3115066" cy="97345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9356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Работа с родителями </a:t>
          </a:r>
          <a:endParaRPr lang="ru-RU" sz="2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8690" y="2186465"/>
        <a:ext cx="3115066" cy="973458"/>
      </dsp:txXfrm>
    </dsp:sp>
    <dsp:sp modelId="{D409753F-FA29-43AA-91B2-9AA725195766}">
      <dsp:nvSpPr>
        <dsp:cNvPr id="0" name=""/>
        <dsp:cNvSpPr/>
      </dsp:nvSpPr>
      <dsp:spPr>
        <a:xfrm>
          <a:off x="486982" y="2326010"/>
          <a:ext cx="365248" cy="461819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1DCF75-66BE-4B01-813F-325350F4564B}">
      <dsp:nvSpPr>
        <dsp:cNvPr id="0" name=""/>
        <dsp:cNvSpPr/>
      </dsp:nvSpPr>
      <dsp:spPr>
        <a:xfrm>
          <a:off x="458690" y="3271330"/>
          <a:ext cx="3115066" cy="97345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9356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Работа с педагогами </a:t>
          </a:r>
          <a:endParaRPr lang="ru-RU" sz="2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8690" y="3271330"/>
        <a:ext cx="3115066" cy="973458"/>
      </dsp:txXfrm>
    </dsp:sp>
    <dsp:sp modelId="{0D882621-9C1A-497C-9A41-0F5073D8A4B5}">
      <dsp:nvSpPr>
        <dsp:cNvPr id="0" name=""/>
        <dsp:cNvSpPr/>
      </dsp:nvSpPr>
      <dsp:spPr>
        <a:xfrm>
          <a:off x="480505" y="3391347"/>
          <a:ext cx="378202" cy="500874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893A87-83BF-4FDE-9C53-89186D95E41F}">
      <dsp:nvSpPr>
        <dsp:cNvPr id="0" name=""/>
        <dsp:cNvSpPr/>
      </dsp:nvSpPr>
      <dsp:spPr>
        <a:xfrm>
          <a:off x="3167133" y="28599"/>
          <a:ext cx="1618338" cy="1051919"/>
        </a:xfrm>
        <a:prstGeom prst="roundRect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hade val="51000"/>
                <a:satMod val="13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Методические комплексы</a:t>
          </a:r>
          <a:endParaRPr lang="ru-RU" sz="1800" kern="1200" dirty="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sp:txBody>
      <dsp:txXfrm>
        <a:off x="3218483" y="79949"/>
        <a:ext cx="1515638" cy="949219"/>
      </dsp:txXfrm>
    </dsp:sp>
    <dsp:sp modelId="{2803F892-AB44-47A9-BFA6-CC93E0E4BBCC}">
      <dsp:nvSpPr>
        <dsp:cNvPr id="0" name=""/>
        <dsp:cNvSpPr/>
      </dsp:nvSpPr>
      <dsp:spPr>
        <a:xfrm>
          <a:off x="1977516" y="553921"/>
          <a:ext cx="4200017" cy="4200017"/>
        </a:xfrm>
        <a:custGeom>
          <a:avLst/>
          <a:gdLst/>
          <a:ahLst/>
          <a:cxnLst/>
          <a:rect l="0" t="0" r="0" b="0"/>
          <a:pathLst>
            <a:path>
              <a:moveTo>
                <a:pt x="2665361" y="152246"/>
              </a:moveTo>
              <a:arcTo wR="1916728" hR="1916728" stAng="17579431" swAng="1959759"/>
            </a:path>
          </a:pathLst>
        </a:custGeom>
        <a:noFill/>
        <a:ln w="9525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AB1CB9-46D6-475B-820D-0060DE5C6D73}">
      <dsp:nvSpPr>
        <dsp:cNvPr id="0" name=""/>
        <dsp:cNvSpPr/>
      </dsp:nvSpPr>
      <dsp:spPr>
        <a:xfrm>
          <a:off x="5255378" y="1468758"/>
          <a:ext cx="1618338" cy="1051919"/>
        </a:xfrm>
        <a:prstGeom prst="roundRect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hade val="51000"/>
                <a:satMod val="13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Информа-ционные материалы</a:t>
          </a:r>
          <a:endParaRPr lang="ru-RU" sz="1800" kern="1200" dirty="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sp:txBody>
      <dsp:txXfrm>
        <a:off x="5306728" y="1520108"/>
        <a:ext cx="1515638" cy="949219"/>
      </dsp:txXfrm>
    </dsp:sp>
    <dsp:sp modelId="{70A4BFE6-10C8-40BF-8168-B17EBDBE1F0A}">
      <dsp:nvSpPr>
        <dsp:cNvPr id="0" name=""/>
        <dsp:cNvSpPr/>
      </dsp:nvSpPr>
      <dsp:spPr>
        <a:xfrm>
          <a:off x="1968828" y="609526"/>
          <a:ext cx="4200017" cy="4200017"/>
        </a:xfrm>
        <a:custGeom>
          <a:avLst/>
          <a:gdLst/>
          <a:ahLst/>
          <a:cxnLst/>
          <a:rect l="0" t="0" r="0" b="0"/>
          <a:pathLst>
            <a:path>
              <a:moveTo>
                <a:pt x="3830844" y="1816699"/>
              </a:moveTo>
              <a:arcTo wR="1916728" hR="1916728" stAng="21420511" swAng="2194936"/>
            </a:path>
          </a:pathLst>
        </a:custGeom>
        <a:noFill/>
        <a:ln w="9525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D6A303-3FD7-4F80-A603-92B911C887C1}">
      <dsp:nvSpPr>
        <dsp:cNvPr id="0" name=""/>
        <dsp:cNvSpPr/>
      </dsp:nvSpPr>
      <dsp:spPr>
        <a:xfrm>
          <a:off x="4679300" y="3701006"/>
          <a:ext cx="1618338" cy="1051919"/>
        </a:xfrm>
        <a:prstGeom prst="roundRect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hade val="51000"/>
                <a:satMod val="13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Социологи-</a:t>
          </a:r>
          <a:r>
            <a:rPr lang="ru-RU" sz="1800" kern="1200" dirty="0" err="1" smtClean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ческое</a:t>
          </a:r>
          <a:r>
            <a:rPr lang="ru-RU" sz="1800" kern="1200" dirty="0" smtClean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 исследование</a:t>
          </a:r>
          <a:endParaRPr lang="ru-RU" sz="1800" kern="1200" dirty="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sp:txBody>
      <dsp:txXfrm>
        <a:off x="4730650" y="3752356"/>
        <a:ext cx="1515638" cy="949219"/>
      </dsp:txXfrm>
    </dsp:sp>
    <dsp:sp modelId="{FF0107D3-1494-43D3-91E2-1697F768BED6}">
      <dsp:nvSpPr>
        <dsp:cNvPr id="0" name=""/>
        <dsp:cNvSpPr/>
      </dsp:nvSpPr>
      <dsp:spPr>
        <a:xfrm>
          <a:off x="2000354" y="555592"/>
          <a:ext cx="4200017" cy="4200017"/>
        </a:xfrm>
        <a:custGeom>
          <a:avLst/>
          <a:gdLst/>
          <a:ahLst/>
          <a:cxnLst/>
          <a:rect l="0" t="0" r="0" b="0"/>
          <a:pathLst>
            <a:path>
              <a:moveTo>
                <a:pt x="2297244" y="3795306"/>
              </a:moveTo>
              <a:arcTo wR="1916728" hR="1916728" stAng="4712961" swAng="1374077"/>
            </a:path>
          </a:pathLst>
        </a:custGeom>
        <a:noFill/>
        <a:ln w="9525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EB8E54-BA5C-4835-AB76-91166EB82BD0}">
      <dsp:nvSpPr>
        <dsp:cNvPr id="0" name=""/>
        <dsp:cNvSpPr/>
      </dsp:nvSpPr>
      <dsp:spPr>
        <a:xfrm>
          <a:off x="1798990" y="3629000"/>
          <a:ext cx="1618338" cy="1051919"/>
        </a:xfrm>
        <a:prstGeom prst="roundRect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hade val="51000"/>
                <a:satMod val="13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Мониторинг субкультур</a:t>
          </a:r>
          <a:endParaRPr lang="ru-RU" sz="1800" kern="1200" dirty="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sp:txBody>
      <dsp:txXfrm>
        <a:off x="1850340" y="3680350"/>
        <a:ext cx="1515638" cy="949219"/>
      </dsp:txXfrm>
    </dsp:sp>
    <dsp:sp modelId="{B0830A74-20E8-4899-B951-9B7246FE5518}">
      <dsp:nvSpPr>
        <dsp:cNvPr id="0" name=""/>
        <dsp:cNvSpPr/>
      </dsp:nvSpPr>
      <dsp:spPr>
        <a:xfrm>
          <a:off x="1974370" y="563095"/>
          <a:ext cx="4200017" cy="4200017"/>
        </a:xfrm>
        <a:custGeom>
          <a:avLst/>
          <a:gdLst/>
          <a:ahLst/>
          <a:cxnLst/>
          <a:rect l="0" t="0" r="0" b="0"/>
          <a:pathLst>
            <a:path>
              <a:moveTo>
                <a:pt x="320073" y="2977172"/>
              </a:moveTo>
              <a:arcTo wR="1916728" hR="1916728" stAng="8784553" swAng="2194936"/>
            </a:path>
          </a:pathLst>
        </a:custGeom>
        <a:noFill/>
        <a:ln w="9525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B475D7-82CA-4055-8EFF-8CCB088DA3F2}">
      <dsp:nvSpPr>
        <dsp:cNvPr id="0" name=""/>
        <dsp:cNvSpPr/>
      </dsp:nvSpPr>
      <dsp:spPr>
        <a:xfrm>
          <a:off x="1270303" y="1453553"/>
          <a:ext cx="1618338" cy="1051919"/>
        </a:xfrm>
        <a:prstGeom prst="roundRect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hade val="51000"/>
                <a:satMod val="13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Рубрика «Знать, чтобы жить»</a:t>
          </a:r>
          <a:endParaRPr lang="ru-RU" sz="1800" kern="1200" dirty="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sp:txBody>
      <dsp:txXfrm>
        <a:off x="1321653" y="1504903"/>
        <a:ext cx="1515638" cy="949219"/>
      </dsp:txXfrm>
    </dsp:sp>
    <dsp:sp modelId="{97E4D1FE-8EC2-462D-AE78-C555B4BDDAC9}">
      <dsp:nvSpPr>
        <dsp:cNvPr id="0" name=""/>
        <dsp:cNvSpPr/>
      </dsp:nvSpPr>
      <dsp:spPr>
        <a:xfrm>
          <a:off x="1949676" y="567504"/>
          <a:ext cx="4200017" cy="4200017"/>
        </a:xfrm>
        <a:custGeom>
          <a:avLst/>
          <a:gdLst/>
          <a:ahLst/>
          <a:cxnLst/>
          <a:rect l="0" t="0" r="0" b="0"/>
          <a:pathLst>
            <a:path>
              <a:moveTo>
                <a:pt x="334206" y="835307"/>
              </a:moveTo>
              <a:arcTo wR="1916728" hR="1916728" stAng="12860811" swAng="1959759"/>
            </a:path>
          </a:pathLst>
        </a:custGeom>
        <a:noFill/>
        <a:ln w="9525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5D50FD-9B1D-4F4F-B4B5-0AB21E7387FF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5CD19-0895-49FE-B876-2A2A39894A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801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CD19-0895-49FE-B876-2A2A39894AB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224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CD19-0895-49FE-B876-2A2A39894AB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539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CD19-0895-49FE-B876-2A2A39894AB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47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1F39317-0105-4A38-AC50-132A6F2AB02D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067DAB-ECFA-46F8-BC48-3E6E65F863F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39317-0105-4A38-AC50-132A6F2AB02D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67DAB-ECFA-46F8-BC48-3E6E65F863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1F39317-0105-4A38-AC50-132A6F2AB02D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B067DAB-ECFA-46F8-BC48-3E6E65F863F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39317-0105-4A38-AC50-132A6F2AB02D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B067DAB-ECFA-46F8-BC48-3E6E65F863F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39317-0105-4A38-AC50-132A6F2AB02D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B067DAB-ECFA-46F8-BC48-3E6E65F863F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1F39317-0105-4A38-AC50-132A6F2AB02D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B067DAB-ECFA-46F8-BC48-3E6E65F863F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1F39317-0105-4A38-AC50-132A6F2AB02D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B067DAB-ECFA-46F8-BC48-3E6E65F863F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39317-0105-4A38-AC50-132A6F2AB02D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B067DAB-ECFA-46F8-BC48-3E6E65F863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39317-0105-4A38-AC50-132A6F2AB02D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067DAB-ECFA-46F8-BC48-3E6E65F863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39317-0105-4A38-AC50-132A6F2AB02D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B067DAB-ECFA-46F8-BC48-3E6E65F863F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1F39317-0105-4A38-AC50-132A6F2AB02D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B067DAB-ECFA-46F8-BC48-3E6E65F863F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1F39317-0105-4A38-AC50-132A6F2AB02D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B067DAB-ECFA-46F8-BC48-3E6E65F863F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2348880"/>
            <a:ext cx="6499448" cy="272643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Современные формы и методы работы по профилактике экстремизма в подростковой среде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6050037"/>
            <a:ext cx="6728048" cy="685800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Акулова Л.А., педагог-психолог ГУ ЯО «ЯОМИЦ»</a:t>
            </a:r>
            <a:endParaRPr lang="ru-RU" sz="2200" b="1" dirty="0">
              <a:solidFill>
                <a:schemeClr val="bg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29" y="188640"/>
            <a:ext cx="914400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888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5.Подход, основанный на развитии деятельности, альтернативной экстремистской</a:t>
            </a:r>
            <a:endParaRPr lang="ru-RU" sz="25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36912"/>
            <a:ext cx="4536504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3528" y="228600"/>
            <a:ext cx="8442520" cy="990600"/>
          </a:xfrm>
        </p:spPr>
        <p:txBody>
          <a:bodyPr>
            <a:normAutofit fontScale="90000"/>
          </a:bodyPr>
          <a:lstStyle/>
          <a:p>
            <a:pPr algn="ctr">
              <a:spcAft>
                <a:spcPts val="1000"/>
              </a:spcAft>
            </a:pP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Основные психопрофилактические подходы</a:t>
            </a:r>
            <a:r>
              <a:rPr lang="ru-RU" b="1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878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Концепция позитивной профилактики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Акцент - на формирование знаний, умений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навыков, способствующих нормативному функционированию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личности в обществе.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Опора не на патологию, а на резервы личности.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40968"/>
            <a:ext cx="3045620" cy="2171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319" y="2870107"/>
            <a:ext cx="3589213" cy="2713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3978911" y="386104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Особенности профилактики экстремизма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7919792" cy="4853136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ЗАПРЕЩЕНО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проводить 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профилактику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использованием/демонстрацией экстремистской 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атрибутики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ЗАПРЕЩЕНО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делать 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ссылки на запрещенные сайты и информационные материалы экстремистского содержания;</a:t>
            </a:r>
          </a:p>
          <a:p>
            <a:pPr algn="just"/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ЗАПРЕЩЕНО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проводить 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театрализованные «антирекламные» акции с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использованием экстремистской атрибутики;</a:t>
            </a:r>
          </a:p>
          <a:p>
            <a:pPr marL="358775" indent="-358775" algn="just"/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ЗАПРЕЩЕНО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использовать 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психотравмирующую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информацию в  каких 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либо «воспитательных»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целях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indent="-358775" algn="just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РЕКОМЕНДУЕТСЯ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упоминать 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названия экстремистских организаций (при проведении массовых мониторинговых исследований или включать в предметное содержание тем занятий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58775">
              <a:buNone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021288"/>
            <a:ext cx="37782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932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548680"/>
            <a:ext cx="8153400" cy="6705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Целевые группы психолого-педагогической работы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78113380"/>
              </p:ext>
            </p:extLst>
          </p:nvPr>
        </p:nvGraphicFramePr>
        <p:xfrm>
          <a:off x="179512" y="1628800"/>
          <a:ext cx="4032448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852693"/>
              </p:ext>
            </p:extLst>
          </p:nvPr>
        </p:nvGraphicFramePr>
        <p:xfrm>
          <a:off x="4067944" y="1916832"/>
          <a:ext cx="4608512" cy="4013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512"/>
              </a:tblGrid>
              <a:tr h="170590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 общая воспитательная и психолого-педагогическая работа с подростками;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 работа с подростками «группы риска»;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 работа с подростками, принимавшими участие в противоправных акциях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16719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информирование и консультирование родителей;</a:t>
                      </a:r>
                    </a:p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индивидуальная работа с семьями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08733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содействие в проведении занятий; </a:t>
                      </a:r>
                    </a:p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консультирование по организации профилактической работы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0560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14528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Уровни профилактической работы с подростками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5313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Первичная профилактика </a:t>
            </a:r>
            <a:r>
              <a:rPr lang="ru-RU" sz="25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(работа </a:t>
            </a:r>
            <a:r>
              <a:rPr lang="ru-RU" sz="25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 подростками и молодежью, у которых </a:t>
            </a:r>
            <a:r>
              <a:rPr lang="ru-RU" sz="25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не проявлены </a:t>
            </a:r>
            <a:r>
              <a:rPr lang="ru-RU" sz="25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экстремистские </a:t>
            </a:r>
            <a:r>
              <a:rPr lang="ru-RU" sz="25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наклонности)</a:t>
            </a:r>
          </a:p>
          <a:p>
            <a:pPr marL="358775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Цель</a:t>
            </a:r>
            <a:r>
              <a:rPr lang="ru-RU" sz="25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 </a:t>
            </a:r>
            <a:r>
              <a:rPr lang="ru-RU" sz="25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формирование </a:t>
            </a:r>
            <a:r>
              <a:rPr lang="ru-RU" sz="25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мировоззрения</a:t>
            </a:r>
            <a:r>
              <a:rPr lang="ru-RU" sz="25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в котором будут отсутствовать идеи </a:t>
            </a:r>
            <a:r>
              <a:rPr lang="ru-RU" sz="25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экстремизма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Вторичная профилактика </a:t>
            </a:r>
            <a:r>
              <a:rPr lang="ru-RU" sz="25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(работа с подростками и молодежью, у которых сформировано экстремистское мировоззрение).</a:t>
            </a:r>
          </a:p>
          <a:p>
            <a:pPr marL="358775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Цель: </a:t>
            </a:r>
            <a:r>
              <a:rPr lang="ru-RU" sz="25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коррекция мировоззрения с целью снижения  экстремистских проявлений в поведении</a:t>
            </a:r>
          </a:p>
          <a:p>
            <a:pPr marL="358775" indent="-358775">
              <a:lnSpc>
                <a:spcPct val="115000"/>
              </a:lnSpc>
              <a:spcAft>
                <a:spcPts val="1000"/>
              </a:spcAft>
            </a:pP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Третичная профилактика </a:t>
            </a:r>
            <a:r>
              <a:rPr lang="ru-RU" sz="25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(реабилитация)</a:t>
            </a:r>
          </a:p>
          <a:p>
            <a:pPr marL="358775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Цель: </a:t>
            </a:r>
            <a:r>
              <a:rPr lang="ru-RU" sz="25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коррекция мировоззрения подростков, привлекавшихся к ответственности по статьям, связанным с экстремизмом</a:t>
            </a:r>
          </a:p>
          <a:p>
            <a:pPr marL="358775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25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25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3350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28600"/>
            <a:ext cx="8712968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Психологические особенности подросткового возраста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sz="2500" dirty="0">
                <a:solidFill>
                  <a:srgbClr val="002060"/>
                </a:solidFill>
                <a:latin typeface="Times New Roman"/>
                <a:ea typeface="Calibri"/>
              </a:rPr>
              <a:t>выраженная потребность в доверительном общении, стремление быть частью группы </a:t>
            </a:r>
          </a:p>
          <a:p>
            <a:pPr>
              <a:buFont typeface="Wingdings" pitchFamily="2" charset="2"/>
              <a:buChar char="q"/>
            </a:pPr>
            <a:r>
              <a:rPr lang="ru-RU" sz="2500" dirty="0">
                <a:solidFill>
                  <a:srgbClr val="002060"/>
                </a:solidFill>
                <a:latin typeface="Times New Roman"/>
                <a:ea typeface="Calibri"/>
              </a:rPr>
              <a:t> обидчивость, страх быть отвергнутым</a:t>
            </a:r>
          </a:p>
          <a:p>
            <a:pPr>
              <a:buFont typeface="Wingdings" pitchFamily="2" charset="2"/>
              <a:buChar char="q"/>
            </a:pPr>
            <a:r>
              <a:rPr lang="ru-RU" sz="2500" dirty="0">
                <a:solidFill>
                  <a:srgbClr val="002060"/>
                </a:solidFill>
                <a:latin typeface="Times New Roman"/>
                <a:ea typeface="Calibri"/>
              </a:rPr>
              <a:t>внешнее бунтарство, демонстративность</a:t>
            </a:r>
          </a:p>
          <a:p>
            <a:pPr>
              <a:buFont typeface="Wingdings" pitchFamily="2" charset="2"/>
              <a:buChar char="q"/>
            </a:pPr>
            <a:r>
              <a:rPr lang="ru-RU" sz="2500" dirty="0">
                <a:solidFill>
                  <a:srgbClr val="002060"/>
                </a:solidFill>
                <a:latin typeface="Times New Roman"/>
                <a:ea typeface="Calibri"/>
              </a:rPr>
              <a:t>подверженность влиянию со стороны сверстников, конформизм</a:t>
            </a:r>
          </a:p>
          <a:p>
            <a:pPr>
              <a:buFont typeface="Wingdings" pitchFamily="2" charset="2"/>
              <a:buChar char="q"/>
            </a:pPr>
            <a:r>
              <a:rPr lang="ru-RU" sz="2500" dirty="0">
                <a:solidFill>
                  <a:srgbClr val="002060"/>
                </a:solidFill>
                <a:latin typeface="Times New Roman"/>
                <a:ea typeface="Calibri"/>
              </a:rPr>
              <a:t>эгоцентризм, проявление категоричности</a:t>
            </a:r>
          </a:p>
          <a:p>
            <a:pPr>
              <a:buFont typeface="Wingdings" pitchFamily="2" charset="2"/>
              <a:buChar char="q"/>
            </a:pPr>
            <a:r>
              <a:rPr lang="ru-RU" sz="2500" dirty="0">
                <a:solidFill>
                  <a:srgbClr val="002060"/>
                </a:solidFill>
                <a:latin typeface="Times New Roman"/>
                <a:ea typeface="Calibri"/>
              </a:rPr>
              <a:t>несформированность самосознания, гражданской и нравственной позиции</a:t>
            </a:r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225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9036496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Психические особенности подростков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2648" y="1916832"/>
            <a:ext cx="8153400" cy="4464496"/>
          </a:xfrm>
        </p:spPr>
        <p:txBody>
          <a:bodyPr>
            <a:normAutofit/>
          </a:bodyPr>
          <a:lstStyle/>
          <a:p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Особенности памяти: </a:t>
            </a:r>
            <a:r>
              <a:rPr lang="ru-RU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запоминание информации не глубокое и краткосрочное</a:t>
            </a:r>
          </a:p>
          <a:p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Особенности внимания: </a:t>
            </a:r>
          </a:p>
          <a:p>
            <a:pPr marL="0" indent="358775">
              <a:buNone/>
            </a:pPr>
            <a:r>
              <a:rPr lang="ru-RU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снижается способность </a:t>
            </a:r>
          </a:p>
          <a:p>
            <a:pPr marL="0" indent="358775">
              <a:buNone/>
            </a:pPr>
            <a:r>
              <a:rPr lang="ru-RU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концентрации внимания </a:t>
            </a:r>
          </a:p>
          <a:p>
            <a:pPr marL="0" indent="358775">
              <a:buNone/>
            </a:pPr>
            <a:r>
              <a:rPr lang="ru-RU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длительное время</a:t>
            </a:r>
          </a:p>
          <a:p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Особенности мышления: </a:t>
            </a:r>
          </a:p>
          <a:p>
            <a:pPr marL="0" indent="0">
              <a:buNone/>
            </a:pPr>
            <a:r>
              <a:rPr lang="ru-RU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феномен «клипового мышления»</a:t>
            </a:r>
            <a:endParaRPr lang="ru-RU" sz="2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92896"/>
            <a:ext cx="3384376" cy="2538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6408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28600"/>
            <a:ext cx="8712968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Феномен «клипового мышления»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Акулова Л.А.РАБОТА\2016\3.март16\5.на 24.03 Выступление\xorowaja-storona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741682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237312"/>
            <a:ext cx="37782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168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Пирамида обучаемости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Эдварда Дейла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564538_381617041906533_429574896_n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84784"/>
            <a:ext cx="9144000" cy="4861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5866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28600"/>
            <a:ext cx="8514528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Методы психолого-педагогической работы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Акулова Л.А.РАБОТА\2016\3.март16\5.на 24.03 Выступление\Рисунок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00200"/>
            <a:ext cx="7416823" cy="49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272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Экстремизм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7919792" cy="4495800"/>
          </a:xfrm>
        </p:spPr>
        <p:txBody>
          <a:bodyPr>
            <a:normAutofit/>
          </a:bodyPr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2500" dirty="0" smtClean="0">
              <a:solidFill>
                <a:srgbClr val="002060"/>
              </a:solidFill>
              <a:latin typeface="Times New Roman"/>
              <a:ea typeface="Calibri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500" dirty="0" smtClean="0">
                <a:solidFill>
                  <a:srgbClr val="002060"/>
                </a:solidFill>
                <a:latin typeface="Times New Roman"/>
                <a:ea typeface="Calibri"/>
              </a:rPr>
              <a:t>– </a:t>
            </a:r>
            <a:r>
              <a:rPr lang="ru-RU" sz="2500" dirty="0">
                <a:solidFill>
                  <a:srgbClr val="002060"/>
                </a:solidFill>
                <a:latin typeface="Times New Roman"/>
                <a:ea typeface="Calibri"/>
              </a:rPr>
              <a:t>это приверженность к крайним </a:t>
            </a:r>
            <a:r>
              <a:rPr lang="ru-RU" sz="2500" b="1" dirty="0">
                <a:solidFill>
                  <a:srgbClr val="002060"/>
                </a:solidFill>
                <a:latin typeface="Times New Roman"/>
                <a:ea typeface="Calibri"/>
              </a:rPr>
              <a:t>мерам</a:t>
            </a:r>
            <a:r>
              <a:rPr lang="ru-RU" sz="2500" dirty="0">
                <a:solidFill>
                  <a:srgbClr val="002060"/>
                </a:solidFill>
                <a:latin typeface="Times New Roman"/>
                <a:ea typeface="Calibri"/>
              </a:rPr>
              <a:t> и </a:t>
            </a:r>
            <a:r>
              <a:rPr lang="ru-RU" sz="2500" b="1" dirty="0">
                <a:solidFill>
                  <a:srgbClr val="002060"/>
                </a:solidFill>
                <a:latin typeface="Times New Roman"/>
                <a:ea typeface="Calibri"/>
              </a:rPr>
              <a:t>взглядам</a:t>
            </a:r>
            <a:r>
              <a:rPr lang="ru-RU" sz="2500" dirty="0">
                <a:solidFill>
                  <a:srgbClr val="002060"/>
                </a:solidFill>
                <a:latin typeface="Times New Roman"/>
                <a:ea typeface="Calibri"/>
              </a:rPr>
              <a:t>, радикально отрицающим существующие в обществе нормы и </a:t>
            </a:r>
            <a:r>
              <a:rPr lang="ru-RU" sz="2500" dirty="0" smtClean="0">
                <a:solidFill>
                  <a:srgbClr val="002060"/>
                </a:solidFill>
                <a:latin typeface="Times New Roman"/>
                <a:ea typeface="Calibri"/>
              </a:rPr>
              <a:t>правила, через совокупность </a:t>
            </a:r>
            <a:r>
              <a:rPr lang="ru-RU" sz="2500" dirty="0">
                <a:solidFill>
                  <a:srgbClr val="002060"/>
                </a:solidFill>
                <a:latin typeface="Times New Roman"/>
                <a:ea typeface="Calibri"/>
              </a:rPr>
              <a:t>насильственных проявлений, совершаемых в политических целях отдельными лицами и специально организованными противоправными группами и сообществами. </a:t>
            </a:r>
            <a:endParaRPr lang="ru-RU" sz="2500" dirty="0" smtClean="0">
              <a:solidFill>
                <a:srgbClr val="002060"/>
              </a:solidFill>
              <a:latin typeface="Times New Roman"/>
              <a:ea typeface="Calibri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1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1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3374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27399"/>
            <a:ext cx="3956647" cy="280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27399"/>
            <a:ext cx="4377959" cy="2813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5604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Формы работы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учащимися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25144"/>
          </a:xfrm>
        </p:spPr>
        <p:txBody>
          <a:bodyPr>
            <a:normAutofit fontScale="92500" lnSpcReduction="10000"/>
          </a:bodyPr>
          <a:lstStyle/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Индивидуальные 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(индивидуальные консультации)</a:t>
            </a:r>
          </a:p>
          <a:p>
            <a:pPr marL="92075" lvl="0" indent="0">
              <a:spcBef>
                <a:spcPts val="600"/>
              </a:spcBef>
              <a:buClr>
                <a:srgbClr val="3891A7"/>
              </a:buClr>
              <a:buSzPct val="80000"/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Групповые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(лекция; беседа; семинар; </a:t>
            </a: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тренинг; 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ролевые, деловые, интеллектуальные игры; мозговой штурм; </a:t>
            </a: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круглый 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стол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2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др.)</a:t>
            </a:r>
            <a:endParaRPr lang="ru-RU" sz="2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2075" lvl="0" indent="0">
              <a:spcBef>
                <a:spcPts val="600"/>
              </a:spcBef>
              <a:buClr>
                <a:srgbClr val="3891A7"/>
              </a:buClr>
              <a:buSzPct val="80000"/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Массовые 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(игры по станциям, акции, фестивали, творческие конкурсы и др.)</a:t>
            </a:r>
          </a:p>
          <a:p>
            <a:pPr marL="92075" lvl="0" indent="0" algn="ctr">
              <a:spcBef>
                <a:spcPts val="600"/>
              </a:spcBef>
              <a:buClr>
                <a:srgbClr val="3891A7"/>
              </a:buClr>
              <a:buSzPct val="80000"/>
              <a:buNone/>
            </a:pPr>
            <a:endParaRPr lang="ru-RU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2075" lvl="0" indent="0" algn="ctr">
              <a:spcBef>
                <a:spcPts val="600"/>
              </a:spcBef>
              <a:buClr>
                <a:srgbClr val="3891A7"/>
              </a:buClr>
              <a:buSzPct val="80000"/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РЕКОМЕНДУЕТСЯ:</a:t>
            </a:r>
          </a:p>
          <a:p>
            <a:pPr marL="434975" lvl="0" indent="-342900">
              <a:spcBef>
                <a:spcPts val="600"/>
              </a:spcBef>
              <a:buClr>
                <a:srgbClr val="3891A7"/>
              </a:buClr>
              <a:buSzPct val="80000"/>
              <a:buFontTx/>
              <a:buChar char="-"/>
            </a:pP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комплексный подход,</a:t>
            </a:r>
          </a:p>
          <a:p>
            <a:pPr marL="434975" lvl="0" indent="-342900">
              <a:spcBef>
                <a:spcPts val="600"/>
              </a:spcBef>
              <a:buClr>
                <a:srgbClr val="3891A7"/>
              </a:buClr>
              <a:buSzPct val="80000"/>
              <a:buFontTx/>
              <a:buChar char="-"/>
            </a:pP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регулярность, системность, планомерность проведения занятий</a:t>
            </a:r>
          </a:p>
          <a:p>
            <a:pPr marL="92075" lvl="0" indent="0">
              <a:spcBef>
                <a:spcPts val="600"/>
              </a:spcBef>
              <a:buClr>
                <a:srgbClr val="3891A7"/>
              </a:buClr>
              <a:buSzPct val="80000"/>
              <a:buNone/>
            </a:pPr>
            <a:endParaRPr lang="ru-RU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2075" lvl="0" indent="0" algn="ctr">
              <a:spcBef>
                <a:spcPts val="600"/>
              </a:spcBef>
              <a:buClr>
                <a:srgbClr val="3891A7"/>
              </a:buClr>
              <a:buSzPct val="80000"/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  <a:buNone/>
            </a:pPr>
            <a:endParaRPr lang="ru-RU" sz="2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951785"/>
            <a:ext cx="37782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22847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06524" y="225706"/>
            <a:ext cx="8153400" cy="990600"/>
          </a:xfrm>
          <a:prstGeom prst="rect">
            <a:avLst/>
          </a:prstGeom>
        </p:spPr>
        <p:txBody>
          <a:bodyPr vert="horz" anchor="ctr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Примеры названия мероприятий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24" y="2564904"/>
            <a:ext cx="8153399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96942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Направления деятельности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ЯО «ЯОМИЦ»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64544391"/>
              </p:ext>
            </p:extLst>
          </p:nvPr>
        </p:nvGraphicFramePr>
        <p:xfrm>
          <a:off x="612775" y="1600200"/>
          <a:ext cx="8153400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44588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Методические комплексы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5327504" cy="4693915"/>
          </a:xfrm>
          <a:prstGeom prst="rect">
            <a:avLst/>
          </a:prstGeom>
          <a:noFill/>
        </p:spPr>
        <p:txBody>
          <a:bodyPr>
            <a:normAutofit lnSpcReduction="1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5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Основные: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altLang="ru-RU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«Формирование толерантного сознания. Мир равных»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altLang="ru-RU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«Этническая толерантность»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5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Дополнительные:</a:t>
            </a:r>
          </a:p>
          <a:p>
            <a:pPr>
              <a:spcBef>
                <a:spcPts val="0"/>
              </a:spcBef>
              <a:buClrTx/>
              <a:buSzTx/>
              <a:buFont typeface="Arial" pitchFamily="34" charset="0"/>
              <a:buChar char="•"/>
            </a:pPr>
            <a:r>
              <a:rPr kumimoji="0" lang="ru-RU" altLang="ru-RU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«Профилактика агрессивного поведения в подростковой среде»</a:t>
            </a:r>
          </a:p>
          <a:p>
            <a:pPr>
              <a:spcBef>
                <a:spcPts val="0"/>
              </a:spcBef>
              <a:buClrTx/>
              <a:buSzTx/>
              <a:buFont typeface="Arial" pitchFamily="34" charset="0"/>
              <a:buChar char="•"/>
            </a:pPr>
            <a:r>
              <a:rPr kumimoji="0" lang="ru-RU" altLang="ru-RU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«Формирование ответственного поведения подростков»</a:t>
            </a:r>
          </a:p>
          <a:p>
            <a:pPr>
              <a:spcBef>
                <a:spcPts val="0"/>
              </a:spcBef>
              <a:buClrTx/>
              <a:buSzTx/>
              <a:buFont typeface="Arial" pitchFamily="34" charset="0"/>
              <a:buChar char="•"/>
            </a:pPr>
            <a:r>
              <a:rPr kumimoji="0" lang="ru-RU" altLang="ru-RU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«Идеальный переговорщик»</a:t>
            </a:r>
          </a:p>
          <a:p>
            <a:pPr>
              <a:spcBef>
                <a:spcPts val="0"/>
              </a:spcBef>
              <a:buClrTx/>
              <a:buSzTx/>
              <a:buFont typeface="Arial" pitchFamily="34" charset="0"/>
              <a:buChar char="•"/>
            </a:pPr>
            <a:r>
              <a:rPr kumimoji="0" lang="ru-RU" altLang="ru-RU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«Развитие навыков эффективного поведения молодежи в конфликтах»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500" b="0" i="0" u="none" strike="noStrike" kern="0" cap="none" spc="0" normalizeH="0" baseline="0" noProof="0" dirty="0" smtClean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871401"/>
            <a:ext cx="1798637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549446"/>
            <a:ext cx="1878013" cy="26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48491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Методические </a:t>
            </a:r>
            <a:r>
              <a:rPr lang="ru-RU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рекомендации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970089"/>
            <a:ext cx="2422550" cy="390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427" y="6408046"/>
            <a:ext cx="37782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400" dirty="0" smtClean="0">
              <a:latin typeface="Times New Roman"/>
              <a:ea typeface="Times New Roman"/>
            </a:endParaRPr>
          </a:p>
          <a:p>
            <a:pPr marL="0" indent="358775">
              <a:buNone/>
            </a:pPr>
            <a:endParaRPr lang="ru-RU" sz="2500" dirty="0" smtClean="0">
              <a:latin typeface="Times New Roman"/>
              <a:ea typeface="Times New Roman"/>
            </a:endParaRPr>
          </a:p>
          <a:p>
            <a:pPr marL="0" indent="358775">
              <a:buNone/>
            </a:pPr>
            <a:endParaRPr lang="ru-RU" sz="2500" dirty="0">
              <a:latin typeface="Times New Roman"/>
            </a:endParaRPr>
          </a:p>
          <a:p>
            <a:pPr marL="0" indent="358775">
              <a:buNone/>
            </a:pPr>
            <a:endParaRPr lang="ru-RU" sz="25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561365"/>
              </p:ext>
            </p:extLst>
          </p:nvPr>
        </p:nvGraphicFramePr>
        <p:xfrm>
          <a:off x="539552" y="1844824"/>
          <a:ext cx="5472608" cy="4333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2608"/>
              </a:tblGrid>
              <a:tr h="1224136">
                <a:tc>
                  <a:txBody>
                    <a:bodyPr/>
                    <a:lstStyle/>
                    <a:p>
                      <a:pPr marL="358775" marR="0" indent="-3587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Методические рекомендации по проведению массовых мероприятий с подростками  и молодежью</a:t>
                      </a:r>
                    </a:p>
                    <a:p>
                      <a:pPr marL="358775" indent="-358775">
                        <a:buFont typeface="Arial" pitchFamily="34" charset="0"/>
                        <a:buNone/>
                      </a:pP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80037">
                <a:tc>
                  <a:txBody>
                    <a:bodyPr/>
                    <a:lstStyle/>
                    <a:p>
                      <a:pPr marL="358775" indent="-358775">
                        <a:buFont typeface="Arial" pitchFamily="34" charset="0"/>
                        <a:buChar char="•"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Методические рекомендации по организации в муниципальных образованиях Ярославской области мероприятий, направленных на противодействие религиозному и национальному экстремизму  в молодежной среде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(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2015 г.)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ru-RU" sz="1800" b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58775" indent="-358775">
                        <a:buFont typeface="Arial" pitchFamily="34" charset="0"/>
                        <a:buChar char="•"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Методические рекомендации «Профилактика </a:t>
                      </a:r>
                    </a:p>
                    <a:p>
                      <a:pPr marL="358775" indent="-358775">
                        <a:buFont typeface="Arial" pitchFamily="34" charset="0"/>
                        <a:buNone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     экстремизма и радикализации молодежи в системе клубов молодых семей»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(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2016 г.)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01349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3400" y="1628800"/>
            <a:ext cx="8153400" cy="48965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pPr marL="0" lvl="0" indent="0" algn="ctr">
              <a:spcBef>
                <a:spcPts val="0"/>
              </a:spcBef>
              <a:buClrTx/>
              <a:buSzTx/>
              <a:buNone/>
              <a:defRPr/>
            </a:pPr>
            <a:endParaRPr lang="ru-RU" sz="2400" b="1" i="1" dirty="0" smtClean="0">
              <a:solidFill>
                <a:srgbClr val="94B6D2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spcBef>
                <a:spcPts val="0"/>
              </a:spcBef>
              <a:buClrTx/>
              <a:buSzTx/>
              <a:buNone/>
              <a:defRPr/>
            </a:pPr>
            <a:r>
              <a:rPr lang="ru-RU" sz="2400" b="1" i="1" dirty="0" smtClean="0">
                <a:solidFill>
                  <a:srgbClr val="94B6D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Адрес</a:t>
            </a:r>
            <a:r>
              <a:rPr lang="ru-RU" sz="2400" b="1" i="1" dirty="0">
                <a:solidFill>
                  <a:srgbClr val="94B6D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: г. Ярославль, пр. Октября, 56, офис 506 Телефон/факс: </a:t>
            </a:r>
            <a:r>
              <a:rPr lang="ru-RU" sz="2400" b="1" i="1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8 (4852) 73-71-34, </a:t>
            </a:r>
          </a:p>
          <a:p>
            <a:pPr marL="0" lvl="0" indent="0" algn="ctr">
              <a:spcBef>
                <a:spcPts val="0"/>
              </a:spcBef>
              <a:buClrTx/>
              <a:buSzTx/>
              <a:buNone/>
              <a:defRPr/>
            </a:pPr>
            <a:r>
              <a:rPr lang="ru-RU" sz="2400" b="1" i="1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8 (4852) 74-82-80, </a:t>
            </a:r>
            <a:r>
              <a:rPr lang="ru-RU" sz="2400" b="1" i="1" dirty="0">
                <a:solidFill>
                  <a:srgbClr val="94B6D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73-28-22</a:t>
            </a:r>
          </a:p>
          <a:p>
            <a:pPr marL="0" lvl="0" indent="0" algn="ctr">
              <a:spcBef>
                <a:spcPts val="0"/>
              </a:spcBef>
              <a:buClrTx/>
              <a:buSzTx/>
              <a:buNone/>
              <a:defRPr/>
            </a:pPr>
            <a:r>
              <a:rPr lang="en-US" sz="2400" b="1" i="1" dirty="0">
                <a:solidFill>
                  <a:srgbClr val="94B6D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400" b="1" i="1" dirty="0">
                <a:solidFill>
                  <a:srgbClr val="94B6D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>
                <a:solidFill>
                  <a:srgbClr val="94B6D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sluzhba_mc@mail.ru</a:t>
            </a:r>
            <a:endParaRPr lang="ru-RU" sz="2400" b="1" i="1" dirty="0">
              <a:solidFill>
                <a:srgbClr val="94B6D2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 «Молодежный центр «Содействие»</a:t>
            </a:r>
          </a:p>
          <a:p>
            <a:pPr marL="0" indent="0" algn="ctr">
              <a:buNone/>
            </a:pPr>
            <a:r>
              <a:rPr lang="ru-RU" sz="2400" b="1" i="1" dirty="0">
                <a:solidFill>
                  <a:srgbClr val="94B6D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ru-RU" sz="2400" b="1" i="1" dirty="0" smtClean="0">
                <a:solidFill>
                  <a:srgbClr val="94B6D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Ярославский район, р.п. Лесная поляна, д.41 Телефон: 8(4852) 94-55-25</a:t>
            </a:r>
          </a:p>
          <a:p>
            <a:pPr marL="0" indent="0" algn="ctr">
              <a:buNone/>
            </a:pPr>
            <a:r>
              <a:rPr lang="en-US" sz="2400" b="1" i="1" dirty="0">
                <a:solidFill>
                  <a:srgbClr val="94B6D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400" b="1" i="1" dirty="0" smtClean="0">
                <a:solidFill>
                  <a:srgbClr val="94B6D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smtClean="0">
                <a:solidFill>
                  <a:srgbClr val="94B6D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sodeyst@yandex.ru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042988" y="1439069"/>
            <a:ext cx="7643812" cy="3430092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  <a:defRPr/>
            </a:pP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Font typeface="Arial" pitchFamily="34" charset="0"/>
              <a:buNone/>
              <a:defRPr/>
            </a:pPr>
            <a:endParaRPr lang="ru-RU" sz="28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None/>
              <a:defRPr/>
            </a:pPr>
            <a:endParaRPr lang="ru-RU" sz="28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None/>
              <a:defRPr/>
            </a:pPr>
            <a:endParaRPr lang="ru-RU" sz="28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None/>
              <a:defRPr/>
            </a:pPr>
            <a:endParaRPr lang="ru-RU" sz="28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None/>
              <a:defRPr/>
            </a:pPr>
            <a:endParaRPr lang="ru-RU" sz="28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None/>
              <a:defRPr/>
            </a:pPr>
            <a:endParaRPr lang="ru-RU" sz="28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None/>
              <a:defRPr/>
            </a:pPr>
            <a:endParaRPr lang="ru-RU" sz="28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434392"/>
            <a:ext cx="3168972" cy="1490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552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Причины экстремизма среди молодежи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586536" cy="4997152"/>
          </a:xfrm>
        </p:spPr>
        <p:txBody>
          <a:bodyPr>
            <a:normAutofit/>
          </a:bodyPr>
          <a:lstStyle/>
          <a:p>
            <a:pPr indent="0" algn="just">
              <a:buNone/>
            </a:pPr>
            <a:endParaRPr lang="ru-RU" sz="2500" b="1" dirty="0" smtClean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662940" indent="-342900" algn="just">
              <a:buFont typeface="Wingdings" pitchFamily="2" charset="2"/>
              <a:buChar char="q"/>
            </a:pPr>
            <a:r>
              <a:rPr lang="ru-RU" sz="25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снижение </a:t>
            </a:r>
            <a:r>
              <a:rPr lang="ru-RU" sz="25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уровня образования </a:t>
            </a:r>
            <a:endParaRPr lang="ru-RU" sz="2500" dirty="0" smtClean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0" algn="just">
              <a:buNone/>
            </a:pPr>
            <a:r>
              <a:rPr lang="ru-RU" sz="25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 </a:t>
            </a:r>
            <a:r>
              <a:rPr lang="ru-RU" sz="25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культуры (в том числе культуры </a:t>
            </a:r>
            <a:r>
              <a:rPr lang="ru-RU" sz="25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общения</a:t>
            </a:r>
            <a:r>
              <a:rPr lang="ru-RU" sz="25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), </a:t>
            </a:r>
            <a:endParaRPr lang="ru-RU" sz="2500" dirty="0" smtClean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662940" indent="-342900" algn="just">
              <a:buFont typeface="Wingdings" pitchFamily="2" charset="2"/>
              <a:buChar char="q"/>
            </a:pPr>
            <a:r>
              <a:rPr lang="ru-RU" sz="25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снижения показателей </a:t>
            </a:r>
          </a:p>
          <a:p>
            <a:pPr indent="0" algn="just">
              <a:buNone/>
            </a:pPr>
            <a:r>
              <a:rPr lang="ru-RU" sz="25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гражданственности и </a:t>
            </a:r>
            <a:r>
              <a:rPr lang="ru-RU" sz="25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патриотизма,</a:t>
            </a:r>
            <a:endParaRPr lang="ru-RU" sz="25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662940" indent="-342900" algn="just">
              <a:buFont typeface="Wingdings" pitchFamily="2" charset="2"/>
              <a:buChar char="q"/>
            </a:pPr>
            <a:r>
              <a:rPr lang="ru-RU" sz="25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разрыв </a:t>
            </a:r>
            <a:r>
              <a:rPr lang="ru-RU" sz="25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преемственности </a:t>
            </a:r>
            <a:r>
              <a:rPr lang="ru-RU" sz="25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ценностных</a:t>
            </a:r>
          </a:p>
          <a:p>
            <a:pPr indent="0" algn="just">
              <a:buNone/>
            </a:pPr>
            <a:r>
              <a:rPr lang="ru-RU" sz="25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 нравственных установок </a:t>
            </a:r>
            <a:r>
              <a:rPr lang="ru-RU" sz="25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различных </a:t>
            </a:r>
            <a:endParaRPr lang="ru-RU" sz="2500" dirty="0" smtClean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0" algn="just">
              <a:buNone/>
            </a:pPr>
            <a:r>
              <a:rPr lang="ru-RU" sz="25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поколений.</a:t>
            </a:r>
          </a:p>
          <a:p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988840"/>
            <a:ext cx="2360295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6701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586536" cy="598512"/>
          </a:xfrm>
        </p:spPr>
        <p:txBody>
          <a:bodyPr>
            <a:normAutofit fontScale="90000"/>
          </a:bodyPr>
          <a:lstStyle/>
          <a:p>
            <a:pPr marL="450215" algn="ctr"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</a:rPr>
              <a:t>Принципы профилактики экстремизма в молодежной среде</a:t>
            </a:r>
            <a:r>
              <a:rPr lang="ru-RU" sz="4000" dirty="0">
                <a:ea typeface="Calibri"/>
              </a:rPr>
              <a:t/>
            </a:r>
            <a:br>
              <a:rPr lang="ru-RU" sz="4000" dirty="0">
                <a:ea typeface="Calibri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09120"/>
          </a:xfrm>
        </p:spPr>
        <p:txBody>
          <a:bodyPr>
            <a:normAutofit fontScale="92500" lnSpcReduction="20000"/>
          </a:bodyPr>
          <a:lstStyle/>
          <a:p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Соответствие нормативно-правовой базе</a:t>
            </a:r>
          </a:p>
          <a:p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Позитивная профилактика</a:t>
            </a:r>
          </a:p>
          <a:p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у молодежи устойчивых морально-этических ориентиров</a:t>
            </a:r>
          </a:p>
          <a:p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Межведомственное взаимодействие</a:t>
            </a:r>
          </a:p>
          <a:p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Сочетание </a:t>
            </a: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различных направлений профилактической 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деятельности (социальный, психологический, образовательный аспекты)</a:t>
            </a:r>
          </a:p>
          <a:p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Современное содержание </a:t>
            </a:r>
          </a:p>
          <a:p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Системность и регулярность</a:t>
            </a:r>
          </a:p>
          <a:p>
            <a:r>
              <a:rPr lang="ru-RU" sz="2700" dirty="0" smtClean="0">
                <a:solidFill>
                  <a:srgbClr val="002060"/>
                </a:solidFill>
                <a:latin typeface="Times New Roman"/>
                <a:ea typeface="Calibri"/>
              </a:rPr>
              <a:t>Учет возрастных и индивидуальных особенностей</a:t>
            </a:r>
          </a:p>
          <a:p>
            <a:r>
              <a:rPr lang="ru-RU" sz="2700" dirty="0" smtClean="0">
                <a:solidFill>
                  <a:srgbClr val="002060"/>
                </a:solidFill>
                <a:latin typeface="Times New Roman"/>
                <a:ea typeface="Calibri"/>
              </a:rPr>
              <a:t>Профессиональная корректность</a:t>
            </a:r>
          </a:p>
          <a:p>
            <a:endParaRPr lang="ru-RU" sz="2700" dirty="0" smtClean="0">
              <a:solidFill>
                <a:srgbClr val="002060"/>
              </a:solidFill>
              <a:latin typeface="Times New Roman"/>
              <a:ea typeface="Calibri"/>
            </a:endParaRPr>
          </a:p>
          <a:p>
            <a:endParaRPr lang="ru-RU" sz="2800" dirty="0" smtClean="0">
              <a:latin typeface="Times New Roman"/>
              <a:ea typeface="Calibri"/>
            </a:endParaRPr>
          </a:p>
          <a:p>
            <a:endParaRPr lang="ru-RU" sz="25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3962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764704"/>
            <a:ext cx="8153400" cy="454496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</a:rPr>
              <a:t>Нормативно-правовая база профилактической деятельности</a:t>
            </a:r>
            <a:r>
              <a:rPr lang="ru-RU" sz="4000" dirty="0">
                <a:ea typeface="Calibri"/>
              </a:rPr>
              <a:t/>
            </a:r>
            <a:br>
              <a:rPr lang="ru-RU" sz="4000" dirty="0">
                <a:ea typeface="Calibri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lv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500" kern="5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Федеральный </a:t>
            </a:r>
            <a:r>
              <a:rPr lang="ru-RU" sz="2500" kern="5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закон «О противодействии экстремистской деятельности» от 25 июля 2002 г. № </a:t>
            </a:r>
            <a:r>
              <a:rPr lang="ru-RU" sz="2500" kern="5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114-ФЗ</a:t>
            </a: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2500" kern="50" dirty="0" smtClean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2500" kern="5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2500" kern="50" dirty="0" smtClean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2500" kern="5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2500" kern="50" dirty="0" smtClean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564904"/>
            <a:ext cx="352839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4519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712968" cy="1008112"/>
          </a:xfrm>
        </p:spPr>
        <p:txBody>
          <a:bodyPr>
            <a:normAutofit fontScale="90000"/>
          </a:bodyPr>
          <a:lstStyle/>
          <a:p>
            <a:pPr algn="ctr">
              <a:spcAft>
                <a:spcPts val="1000"/>
              </a:spcAft>
            </a:pPr>
            <a:r>
              <a:rPr lang="ru-RU" b="1" dirty="0">
                <a:latin typeface="Times New Roman" pitchFamily="18" charset="0"/>
                <a:ea typeface="Calibri"/>
                <a:cs typeface="Times New Roman" pitchFamily="18" charset="0"/>
              </a:rPr>
              <a:t>Основные </a:t>
            </a: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психопрофилактические подходы</a:t>
            </a:r>
            <a:r>
              <a:rPr lang="ru-RU" b="1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103368" cy="4493096"/>
          </a:xfrm>
        </p:spPr>
        <p:txBody>
          <a:bodyPr>
            <a:normAutofit fontScale="62500" lnSpcReduction="20000"/>
          </a:bodyPr>
          <a:lstStyle/>
          <a:p>
            <a:pPr marL="450850" indent="0">
              <a:lnSpc>
                <a:spcPct val="160000"/>
              </a:lnSpc>
              <a:spcAft>
                <a:spcPts val="1000"/>
              </a:spcAft>
              <a:buNone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1. Подход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основанный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 распространении информации об экстремизме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организациях экстремистского толка (информирование)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1678844"/>
            <a:ext cx="2808312" cy="4198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1801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spcAft>
                <a:spcPts val="1000"/>
              </a:spcAft>
              <a:buNone/>
            </a:pP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2. Подход</a:t>
            </a:r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основанный на аффективном 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обучении</a:t>
            </a:r>
            <a:endParaRPr lang="ru-RU" sz="25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228600"/>
            <a:ext cx="8442520" cy="990600"/>
          </a:xfrm>
        </p:spPr>
        <p:txBody>
          <a:bodyPr>
            <a:normAutofit fontScale="90000"/>
          </a:bodyPr>
          <a:lstStyle/>
          <a:p>
            <a:pPr algn="ctr">
              <a:spcAft>
                <a:spcPts val="1000"/>
              </a:spcAft>
            </a:pP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Основные психопрофилактические подходы</a:t>
            </a:r>
            <a:r>
              <a:rPr lang="ru-RU" b="1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95407"/>
            <a:ext cx="5578336" cy="4183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283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3.Подход, основанный на влиянии социальных 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факторов</a:t>
            </a:r>
            <a:endParaRPr lang="ru-RU" sz="25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075" name="Picture 3" descr="C:\Акулова Л.А.РАБОТА\2016\3.март16\5.на 24.03 Выступление\146_42dba95eae38ddd078fe3ccd1ae5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541" y="2636912"/>
            <a:ext cx="6912768" cy="354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51520" y="228600"/>
            <a:ext cx="8514528" cy="990600"/>
          </a:xfrm>
        </p:spPr>
        <p:txBody>
          <a:bodyPr>
            <a:normAutofit fontScale="90000"/>
          </a:bodyPr>
          <a:lstStyle/>
          <a:p>
            <a:pPr algn="ctr">
              <a:spcAft>
                <a:spcPts val="1000"/>
              </a:spcAft>
            </a:pP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Основные психопрофилактические подходы</a:t>
            </a:r>
            <a:r>
              <a:rPr lang="ru-RU" b="1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547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4.Подход, основанный на формировании жизненных 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навыков </a:t>
            </a:r>
            <a:r>
              <a:rPr lang="ru-RU" sz="25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(методы 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поведенческой </a:t>
            </a:r>
            <a:r>
              <a:rPr lang="ru-RU" sz="25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модификации)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36912"/>
            <a:ext cx="495300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51520" y="228600"/>
            <a:ext cx="8514528" cy="990600"/>
          </a:xfrm>
        </p:spPr>
        <p:txBody>
          <a:bodyPr>
            <a:normAutofit fontScale="90000"/>
          </a:bodyPr>
          <a:lstStyle/>
          <a:p>
            <a:pPr algn="ctr">
              <a:spcAft>
                <a:spcPts val="1000"/>
              </a:spcAft>
            </a:pP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Основные психопрофилактические подходы</a:t>
            </a:r>
            <a:r>
              <a:rPr lang="ru-RU" b="1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0485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1368</TotalTime>
  <Words>778</Words>
  <Application>Microsoft Office PowerPoint</Application>
  <PresentationFormat>Экран (4:3)</PresentationFormat>
  <Paragraphs>150</Paragraphs>
  <Slides>26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Обычная</vt:lpstr>
      <vt:lpstr>Современные формы и методы работы по профилактике экстремизма в подростковой среде</vt:lpstr>
      <vt:lpstr>Экстремизм</vt:lpstr>
      <vt:lpstr>Причины экстремизма среди молодежи</vt:lpstr>
      <vt:lpstr>Принципы профилактики экстремизма в молодежной среде </vt:lpstr>
      <vt:lpstr>Нормативно-правовая база профилактической деятельности </vt:lpstr>
      <vt:lpstr>Основные психопрофилактические подходы </vt:lpstr>
      <vt:lpstr>   Основные психопрофилактические подходы   </vt:lpstr>
      <vt:lpstr> Основные психопрофилактические подходы </vt:lpstr>
      <vt:lpstr> Основные психопрофилактические подходы </vt:lpstr>
      <vt:lpstr> Основные психопрофилактические подходы </vt:lpstr>
      <vt:lpstr>Концепция позитивной профилактики</vt:lpstr>
      <vt:lpstr>Особенности профилактики экстремизма</vt:lpstr>
      <vt:lpstr>Целевые группы психолого-педагогической работы </vt:lpstr>
      <vt:lpstr>Уровни профилактической работы с подростками</vt:lpstr>
      <vt:lpstr>Психологические особенности подросткового возраста</vt:lpstr>
      <vt:lpstr>Психические особенности подростков</vt:lpstr>
      <vt:lpstr>Феномен «клипового мышления»</vt:lpstr>
      <vt:lpstr>Пирамида обучаемости Эдварда Дейла</vt:lpstr>
      <vt:lpstr>Методы психолого-педагогической работы</vt:lpstr>
      <vt:lpstr>Презентация PowerPoint</vt:lpstr>
      <vt:lpstr>Формы работы с учащимися</vt:lpstr>
      <vt:lpstr>Презентация PowerPoint</vt:lpstr>
      <vt:lpstr>Направления деятельности  ГУ ЯО «ЯОМИЦ»</vt:lpstr>
      <vt:lpstr>Методические комплексы</vt:lpstr>
      <vt:lpstr>Методические рекомендации</vt:lpstr>
      <vt:lpstr>Контактная информация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формы и методы работы по профилактике экстремизма в подростковой среде</dc:title>
  <dc:creator>1</dc:creator>
  <cp:lastModifiedBy>1</cp:lastModifiedBy>
  <cp:revision>72</cp:revision>
  <dcterms:created xsi:type="dcterms:W3CDTF">2016-03-11T05:39:46Z</dcterms:created>
  <dcterms:modified xsi:type="dcterms:W3CDTF">2016-04-25T07:12:24Z</dcterms:modified>
</cp:coreProperties>
</file>